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294" r:id="rId2"/>
    <p:sldId id="296" r:id="rId3"/>
    <p:sldId id="297" r:id="rId4"/>
    <p:sldId id="273" r:id="rId5"/>
    <p:sldId id="274" r:id="rId6"/>
    <p:sldId id="260" r:id="rId7"/>
    <p:sldId id="256" r:id="rId8"/>
    <p:sldId id="276" r:id="rId9"/>
    <p:sldId id="275" r:id="rId10"/>
    <p:sldId id="265" r:id="rId11"/>
    <p:sldId id="277" r:id="rId12"/>
    <p:sldId id="278" r:id="rId13"/>
    <p:sldId id="279" r:id="rId14"/>
    <p:sldId id="266" r:id="rId15"/>
    <p:sldId id="272" r:id="rId16"/>
    <p:sldId id="280" r:id="rId17"/>
    <p:sldId id="281" r:id="rId18"/>
    <p:sldId id="283" r:id="rId19"/>
    <p:sldId id="267" r:id="rId20"/>
    <p:sldId id="282" r:id="rId21"/>
    <p:sldId id="268" r:id="rId22"/>
    <p:sldId id="285" r:id="rId23"/>
    <p:sldId id="284" r:id="rId24"/>
    <p:sldId id="286" r:id="rId25"/>
    <p:sldId id="287" r:id="rId26"/>
    <p:sldId id="269" r:id="rId27"/>
    <p:sldId id="288" r:id="rId28"/>
    <p:sldId id="289" r:id="rId29"/>
    <p:sldId id="290" r:id="rId30"/>
    <p:sldId id="270" r:id="rId31"/>
    <p:sldId id="293" r:id="rId32"/>
    <p:sldId id="291" r:id="rId33"/>
    <p:sldId id="292" r:id="rId34"/>
    <p:sldId id="298" r:id="rId35"/>
    <p:sldId id="299" r:id="rId36"/>
    <p:sldId id="295" r:id="rId37"/>
  </p:sldIdLst>
  <p:sldSz cx="7772400" cy="100584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68" autoAdjust="0"/>
    <p:restoredTop sz="91440" autoAdjust="0"/>
  </p:normalViewPr>
  <p:slideViewPr>
    <p:cSldViewPr snapToGrid="0">
      <p:cViewPr varScale="1">
        <p:scale>
          <a:sx n="69" d="100"/>
          <a:sy n="69" d="100"/>
        </p:scale>
        <p:origin x="28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5" rIns="93168" bIns="46585"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68" tIns="46585" rIns="93168" bIns="46585" rtlCol="0"/>
          <a:lstStyle>
            <a:lvl1pPr algn="r">
              <a:defRPr sz="1200"/>
            </a:lvl1pPr>
          </a:lstStyle>
          <a:p>
            <a:fld id="{E7888F98-367F-4A9F-BCC5-A9E7DED00277}" type="datetimeFigureOut">
              <a:rPr lang="en-US" smtClean="0"/>
              <a:t>2/4/2026</a:t>
            </a:fld>
            <a:endParaRPr lang="en-US"/>
          </a:p>
        </p:txBody>
      </p:sp>
      <p:sp>
        <p:nvSpPr>
          <p:cNvPr id="4" name="Slide Image Placeholder 3"/>
          <p:cNvSpPr>
            <a:spLocks noGrp="1" noRot="1" noChangeAspect="1"/>
          </p:cNvSpPr>
          <p:nvPr>
            <p:ph type="sldImg" idx="2"/>
          </p:nvPr>
        </p:nvSpPr>
        <p:spPr>
          <a:xfrm>
            <a:off x="2293938" y="1162050"/>
            <a:ext cx="2422525" cy="3136900"/>
          </a:xfrm>
          <a:prstGeom prst="rect">
            <a:avLst/>
          </a:prstGeom>
          <a:noFill/>
          <a:ln w="12700">
            <a:solidFill>
              <a:prstClr val="black"/>
            </a:solidFill>
          </a:ln>
        </p:spPr>
        <p:txBody>
          <a:bodyPr vert="horz" lIns="93168" tIns="46585" rIns="93168" bIns="46585"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8" tIns="46585" rIns="93168"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68" tIns="46585" rIns="93168"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68" tIns="46585" rIns="93168" bIns="46585" rtlCol="0" anchor="b"/>
          <a:lstStyle>
            <a:lvl1pPr algn="r">
              <a:defRPr sz="1200"/>
            </a:lvl1pPr>
          </a:lstStyle>
          <a:p>
            <a:fld id="{F7064902-1092-4C9C-A8BC-E0CE1A8CFD91}" type="slidenum">
              <a:rPr lang="en-US" smtClean="0"/>
              <a:t>‹#›</a:t>
            </a:fld>
            <a:endParaRPr lang="en-US"/>
          </a:p>
        </p:txBody>
      </p:sp>
    </p:spTree>
    <p:extLst>
      <p:ext uri="{BB962C8B-B14F-4D97-AF65-F5344CB8AC3E}">
        <p14:creationId xmlns:p14="http://schemas.microsoft.com/office/powerpoint/2010/main" val="26726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64902-1092-4C9C-A8BC-E0CE1A8CFD91}" type="slidenum">
              <a:rPr lang="en-US" smtClean="0"/>
              <a:t>10</a:t>
            </a:fld>
            <a:endParaRPr lang="en-US"/>
          </a:p>
        </p:txBody>
      </p:sp>
    </p:spTree>
    <p:extLst>
      <p:ext uri="{BB962C8B-B14F-4D97-AF65-F5344CB8AC3E}">
        <p14:creationId xmlns:p14="http://schemas.microsoft.com/office/powerpoint/2010/main" val="366776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67FB5-706C-6254-2C1F-59477AB26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B7395-4ECC-FBA2-598F-640384062EC0}"/>
              </a:ext>
            </a:extLst>
          </p:cNvPr>
          <p:cNvSpPr>
            <a:spLocks noGrp="1" noRot="1" noChangeAspect="1"/>
          </p:cNvSpPr>
          <p:nvPr>
            <p:ph type="sldImg"/>
          </p:nvPr>
        </p:nvSpPr>
        <p:spPr>
          <a:xfrm>
            <a:off x="2293938" y="1162050"/>
            <a:ext cx="2422525" cy="3136900"/>
          </a:xfrm>
        </p:spPr>
        <p:txBody>
          <a:bodyPr/>
          <a:lstStyle/>
          <a:p>
            <a:endParaRPr lang="en-US"/>
          </a:p>
        </p:txBody>
      </p:sp>
      <p:sp>
        <p:nvSpPr>
          <p:cNvPr id="3" name="Notes Placeholder 2">
            <a:extLst>
              <a:ext uri="{FF2B5EF4-FFF2-40B4-BE49-F238E27FC236}">
                <a16:creationId xmlns:a16="http://schemas.microsoft.com/office/drawing/2014/main" id="{ABCC5324-28C9-6B1B-3FE7-9EB541B2DE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76C647-4023-77F8-84EB-0F4F9253FC1A}"/>
              </a:ext>
            </a:extLst>
          </p:cNvPr>
          <p:cNvSpPr>
            <a:spLocks noGrp="1"/>
          </p:cNvSpPr>
          <p:nvPr>
            <p:ph type="sldNum" sz="quarter" idx="5"/>
          </p:nvPr>
        </p:nvSpPr>
        <p:spPr/>
        <p:txBody>
          <a:bodyPr/>
          <a:lstStyle/>
          <a:p>
            <a:fld id="{F7064902-1092-4C9C-A8BC-E0CE1A8CFD91}" type="slidenum">
              <a:rPr lang="en-US" smtClean="0"/>
              <a:t>29</a:t>
            </a:fld>
            <a:endParaRPr lang="en-US"/>
          </a:p>
        </p:txBody>
      </p:sp>
    </p:spTree>
    <p:extLst>
      <p:ext uri="{BB962C8B-B14F-4D97-AF65-F5344CB8AC3E}">
        <p14:creationId xmlns:p14="http://schemas.microsoft.com/office/powerpoint/2010/main" val="4144133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1162050"/>
            <a:ext cx="2422525" cy="31369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64902-1092-4C9C-A8BC-E0CE1A8CFD91}" type="slidenum">
              <a:rPr lang="en-US" smtClean="0"/>
              <a:t>30</a:t>
            </a:fld>
            <a:endParaRPr lang="en-US"/>
          </a:p>
        </p:txBody>
      </p:sp>
    </p:spTree>
    <p:extLst>
      <p:ext uri="{BB962C8B-B14F-4D97-AF65-F5344CB8AC3E}">
        <p14:creationId xmlns:p14="http://schemas.microsoft.com/office/powerpoint/2010/main" val="807458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BABBA-18D7-5710-2837-8C19B88C92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D73923-DF38-8D8B-0AF2-1EFC12D7EBC8}"/>
              </a:ext>
            </a:extLst>
          </p:cNvPr>
          <p:cNvSpPr>
            <a:spLocks noGrp="1" noRot="1" noChangeAspect="1"/>
          </p:cNvSpPr>
          <p:nvPr>
            <p:ph type="sldImg"/>
          </p:nvPr>
        </p:nvSpPr>
        <p:spPr>
          <a:xfrm>
            <a:off x="2293938" y="1162050"/>
            <a:ext cx="2422525" cy="3136900"/>
          </a:xfrm>
        </p:spPr>
        <p:txBody>
          <a:bodyPr/>
          <a:lstStyle/>
          <a:p>
            <a:endParaRPr lang="en-US"/>
          </a:p>
        </p:txBody>
      </p:sp>
      <p:sp>
        <p:nvSpPr>
          <p:cNvPr id="3" name="Notes Placeholder 2">
            <a:extLst>
              <a:ext uri="{FF2B5EF4-FFF2-40B4-BE49-F238E27FC236}">
                <a16:creationId xmlns:a16="http://schemas.microsoft.com/office/drawing/2014/main" id="{E17C7358-AD22-B56D-E155-76A7759899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0C31C5-CC6C-071E-ECCF-B1F232D21D27}"/>
              </a:ext>
            </a:extLst>
          </p:cNvPr>
          <p:cNvSpPr>
            <a:spLocks noGrp="1"/>
          </p:cNvSpPr>
          <p:nvPr>
            <p:ph type="sldNum" sz="quarter" idx="5"/>
          </p:nvPr>
        </p:nvSpPr>
        <p:spPr/>
        <p:txBody>
          <a:bodyPr/>
          <a:lstStyle/>
          <a:p>
            <a:fld id="{F7064902-1092-4C9C-A8BC-E0CE1A8CFD91}" type="slidenum">
              <a:rPr lang="en-US" smtClean="0"/>
              <a:t>31</a:t>
            </a:fld>
            <a:endParaRPr lang="en-US"/>
          </a:p>
        </p:txBody>
      </p:sp>
    </p:spTree>
    <p:extLst>
      <p:ext uri="{BB962C8B-B14F-4D97-AF65-F5344CB8AC3E}">
        <p14:creationId xmlns:p14="http://schemas.microsoft.com/office/powerpoint/2010/main" val="839698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B61B4-218C-5235-C33A-8A5AB28126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1F10A-F96E-BC84-8323-58FD2B7895A4}"/>
              </a:ext>
            </a:extLst>
          </p:cNvPr>
          <p:cNvSpPr>
            <a:spLocks noGrp="1" noRot="1" noChangeAspect="1"/>
          </p:cNvSpPr>
          <p:nvPr>
            <p:ph type="sldImg"/>
          </p:nvPr>
        </p:nvSpPr>
        <p:spPr>
          <a:xfrm>
            <a:off x="2293938" y="1162050"/>
            <a:ext cx="2422525" cy="3136900"/>
          </a:xfrm>
        </p:spPr>
        <p:txBody>
          <a:bodyPr/>
          <a:lstStyle/>
          <a:p>
            <a:endParaRPr lang="en-US"/>
          </a:p>
        </p:txBody>
      </p:sp>
      <p:sp>
        <p:nvSpPr>
          <p:cNvPr id="3" name="Notes Placeholder 2">
            <a:extLst>
              <a:ext uri="{FF2B5EF4-FFF2-40B4-BE49-F238E27FC236}">
                <a16:creationId xmlns:a16="http://schemas.microsoft.com/office/drawing/2014/main" id="{E6D70CDD-F1E0-9E57-2760-73B816E3DF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4D9DE0-7C56-9E00-628C-FE133CE2A1C5}"/>
              </a:ext>
            </a:extLst>
          </p:cNvPr>
          <p:cNvSpPr>
            <a:spLocks noGrp="1"/>
          </p:cNvSpPr>
          <p:nvPr>
            <p:ph type="sldNum" sz="quarter" idx="5"/>
          </p:nvPr>
        </p:nvSpPr>
        <p:spPr/>
        <p:txBody>
          <a:bodyPr/>
          <a:lstStyle/>
          <a:p>
            <a:fld id="{F7064902-1092-4C9C-A8BC-E0CE1A8CFD91}" type="slidenum">
              <a:rPr lang="en-US" smtClean="0"/>
              <a:t>32</a:t>
            </a:fld>
            <a:endParaRPr lang="en-US"/>
          </a:p>
        </p:txBody>
      </p:sp>
    </p:spTree>
    <p:extLst>
      <p:ext uri="{BB962C8B-B14F-4D97-AF65-F5344CB8AC3E}">
        <p14:creationId xmlns:p14="http://schemas.microsoft.com/office/powerpoint/2010/main" val="501978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213C9-F41C-87C9-550C-D382A8ED58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727B6-BC94-2366-174B-E209C578837A}"/>
              </a:ext>
            </a:extLst>
          </p:cNvPr>
          <p:cNvSpPr>
            <a:spLocks noGrp="1" noRot="1" noChangeAspect="1"/>
          </p:cNvSpPr>
          <p:nvPr>
            <p:ph type="sldImg"/>
          </p:nvPr>
        </p:nvSpPr>
        <p:spPr>
          <a:xfrm>
            <a:off x="2293938" y="1162050"/>
            <a:ext cx="2422525" cy="3136900"/>
          </a:xfrm>
        </p:spPr>
        <p:txBody>
          <a:bodyPr/>
          <a:lstStyle/>
          <a:p>
            <a:endParaRPr lang="en-US"/>
          </a:p>
        </p:txBody>
      </p:sp>
      <p:sp>
        <p:nvSpPr>
          <p:cNvPr id="3" name="Notes Placeholder 2">
            <a:extLst>
              <a:ext uri="{FF2B5EF4-FFF2-40B4-BE49-F238E27FC236}">
                <a16:creationId xmlns:a16="http://schemas.microsoft.com/office/drawing/2014/main" id="{D1128A35-AD75-1473-D452-AEF5D17A03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418B6E-5EDF-2CB6-4252-5DF33E534BB0}"/>
              </a:ext>
            </a:extLst>
          </p:cNvPr>
          <p:cNvSpPr>
            <a:spLocks noGrp="1"/>
          </p:cNvSpPr>
          <p:nvPr>
            <p:ph type="sldNum" sz="quarter" idx="5"/>
          </p:nvPr>
        </p:nvSpPr>
        <p:spPr/>
        <p:txBody>
          <a:bodyPr/>
          <a:lstStyle/>
          <a:p>
            <a:fld id="{F7064902-1092-4C9C-A8BC-E0CE1A8CFD91}" type="slidenum">
              <a:rPr lang="en-US" smtClean="0"/>
              <a:t>33</a:t>
            </a:fld>
            <a:endParaRPr lang="en-US"/>
          </a:p>
        </p:txBody>
      </p:sp>
    </p:spTree>
    <p:extLst>
      <p:ext uri="{BB962C8B-B14F-4D97-AF65-F5344CB8AC3E}">
        <p14:creationId xmlns:p14="http://schemas.microsoft.com/office/powerpoint/2010/main" val="2492660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1162050"/>
            <a:ext cx="2422525" cy="31369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64902-1092-4C9C-A8BC-E0CE1A8CFD91}" type="slidenum">
              <a:rPr lang="en-US" smtClean="0"/>
              <a:t>21</a:t>
            </a:fld>
            <a:endParaRPr lang="en-US"/>
          </a:p>
        </p:txBody>
      </p:sp>
    </p:spTree>
    <p:extLst>
      <p:ext uri="{BB962C8B-B14F-4D97-AF65-F5344CB8AC3E}">
        <p14:creationId xmlns:p14="http://schemas.microsoft.com/office/powerpoint/2010/main" val="1438211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7B8FC-632F-AD0E-288E-06DB525DD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80EEC-3657-BD57-7066-7B695C8FF3AC}"/>
              </a:ext>
            </a:extLst>
          </p:cNvPr>
          <p:cNvSpPr>
            <a:spLocks noGrp="1" noRot="1" noChangeAspect="1"/>
          </p:cNvSpPr>
          <p:nvPr>
            <p:ph type="sldImg"/>
          </p:nvPr>
        </p:nvSpPr>
        <p:spPr>
          <a:xfrm>
            <a:off x="2293938" y="1162050"/>
            <a:ext cx="2422525" cy="3136900"/>
          </a:xfrm>
        </p:spPr>
        <p:txBody>
          <a:bodyPr/>
          <a:lstStyle/>
          <a:p>
            <a:endParaRPr lang="en-US"/>
          </a:p>
        </p:txBody>
      </p:sp>
      <p:sp>
        <p:nvSpPr>
          <p:cNvPr id="3" name="Notes Placeholder 2">
            <a:extLst>
              <a:ext uri="{FF2B5EF4-FFF2-40B4-BE49-F238E27FC236}">
                <a16:creationId xmlns:a16="http://schemas.microsoft.com/office/drawing/2014/main" id="{04A6BE4B-51CA-31ED-F265-96ACE0372A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2844B0-93C0-AB29-ACD2-F498998BB8F6}"/>
              </a:ext>
            </a:extLst>
          </p:cNvPr>
          <p:cNvSpPr>
            <a:spLocks noGrp="1"/>
          </p:cNvSpPr>
          <p:nvPr>
            <p:ph type="sldNum" sz="quarter" idx="5"/>
          </p:nvPr>
        </p:nvSpPr>
        <p:spPr/>
        <p:txBody>
          <a:bodyPr/>
          <a:lstStyle/>
          <a:p>
            <a:fld id="{F7064902-1092-4C9C-A8BC-E0CE1A8CFD91}" type="slidenum">
              <a:rPr lang="en-US" smtClean="0"/>
              <a:t>22</a:t>
            </a:fld>
            <a:endParaRPr lang="en-US"/>
          </a:p>
        </p:txBody>
      </p:sp>
    </p:spTree>
    <p:extLst>
      <p:ext uri="{BB962C8B-B14F-4D97-AF65-F5344CB8AC3E}">
        <p14:creationId xmlns:p14="http://schemas.microsoft.com/office/powerpoint/2010/main" val="2369791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90C2A-BB5A-AB61-C009-2C3EBD822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6368F1-504D-0237-FB08-FC7A44587386}"/>
              </a:ext>
            </a:extLst>
          </p:cNvPr>
          <p:cNvSpPr>
            <a:spLocks noGrp="1" noRot="1" noChangeAspect="1"/>
          </p:cNvSpPr>
          <p:nvPr>
            <p:ph type="sldImg"/>
          </p:nvPr>
        </p:nvSpPr>
        <p:spPr>
          <a:xfrm>
            <a:off x="2293938" y="1162050"/>
            <a:ext cx="2422525" cy="3136900"/>
          </a:xfrm>
        </p:spPr>
        <p:txBody>
          <a:bodyPr/>
          <a:lstStyle/>
          <a:p>
            <a:endParaRPr lang="en-US"/>
          </a:p>
        </p:txBody>
      </p:sp>
      <p:sp>
        <p:nvSpPr>
          <p:cNvPr id="3" name="Notes Placeholder 2">
            <a:extLst>
              <a:ext uri="{FF2B5EF4-FFF2-40B4-BE49-F238E27FC236}">
                <a16:creationId xmlns:a16="http://schemas.microsoft.com/office/drawing/2014/main" id="{72E15A44-C094-14B7-AED7-3A8B1F284E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9C190D-F633-6249-82B8-8969C1BAC022}"/>
              </a:ext>
            </a:extLst>
          </p:cNvPr>
          <p:cNvSpPr>
            <a:spLocks noGrp="1"/>
          </p:cNvSpPr>
          <p:nvPr>
            <p:ph type="sldNum" sz="quarter" idx="5"/>
          </p:nvPr>
        </p:nvSpPr>
        <p:spPr/>
        <p:txBody>
          <a:bodyPr/>
          <a:lstStyle/>
          <a:p>
            <a:fld id="{F7064902-1092-4C9C-A8BC-E0CE1A8CFD91}" type="slidenum">
              <a:rPr lang="en-US" smtClean="0"/>
              <a:t>23</a:t>
            </a:fld>
            <a:endParaRPr lang="en-US"/>
          </a:p>
        </p:txBody>
      </p:sp>
    </p:spTree>
    <p:extLst>
      <p:ext uri="{BB962C8B-B14F-4D97-AF65-F5344CB8AC3E}">
        <p14:creationId xmlns:p14="http://schemas.microsoft.com/office/powerpoint/2010/main" val="2624524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B04EB-CDA4-3775-64DC-61F33848E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35695-7C54-35C4-5C04-F56E6F7DB80F}"/>
              </a:ext>
            </a:extLst>
          </p:cNvPr>
          <p:cNvSpPr>
            <a:spLocks noGrp="1" noRot="1" noChangeAspect="1"/>
          </p:cNvSpPr>
          <p:nvPr>
            <p:ph type="sldImg"/>
          </p:nvPr>
        </p:nvSpPr>
        <p:spPr>
          <a:xfrm>
            <a:off x="2293938" y="1162050"/>
            <a:ext cx="2422525" cy="3136900"/>
          </a:xfrm>
        </p:spPr>
        <p:txBody>
          <a:bodyPr/>
          <a:lstStyle/>
          <a:p>
            <a:endParaRPr lang="en-US"/>
          </a:p>
        </p:txBody>
      </p:sp>
      <p:sp>
        <p:nvSpPr>
          <p:cNvPr id="3" name="Notes Placeholder 2">
            <a:extLst>
              <a:ext uri="{FF2B5EF4-FFF2-40B4-BE49-F238E27FC236}">
                <a16:creationId xmlns:a16="http://schemas.microsoft.com/office/drawing/2014/main" id="{F1B76BDB-C3E1-CE5B-3E2E-7D62119C0A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424358-BD51-827D-DAC9-2866C861EF59}"/>
              </a:ext>
            </a:extLst>
          </p:cNvPr>
          <p:cNvSpPr>
            <a:spLocks noGrp="1"/>
          </p:cNvSpPr>
          <p:nvPr>
            <p:ph type="sldNum" sz="quarter" idx="5"/>
          </p:nvPr>
        </p:nvSpPr>
        <p:spPr/>
        <p:txBody>
          <a:bodyPr/>
          <a:lstStyle/>
          <a:p>
            <a:fld id="{F7064902-1092-4C9C-A8BC-E0CE1A8CFD91}" type="slidenum">
              <a:rPr lang="en-US" smtClean="0"/>
              <a:t>24</a:t>
            </a:fld>
            <a:endParaRPr lang="en-US"/>
          </a:p>
        </p:txBody>
      </p:sp>
    </p:spTree>
    <p:extLst>
      <p:ext uri="{BB962C8B-B14F-4D97-AF65-F5344CB8AC3E}">
        <p14:creationId xmlns:p14="http://schemas.microsoft.com/office/powerpoint/2010/main" val="124495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C1F19-11BB-745F-9D75-A3E7FE450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C3E01-3B14-95DA-D360-16837F0DAD25}"/>
              </a:ext>
            </a:extLst>
          </p:cNvPr>
          <p:cNvSpPr>
            <a:spLocks noGrp="1" noRot="1" noChangeAspect="1"/>
          </p:cNvSpPr>
          <p:nvPr>
            <p:ph type="sldImg"/>
          </p:nvPr>
        </p:nvSpPr>
        <p:spPr>
          <a:xfrm>
            <a:off x="2293938" y="1162050"/>
            <a:ext cx="2422525" cy="3136900"/>
          </a:xfrm>
        </p:spPr>
        <p:txBody>
          <a:bodyPr/>
          <a:lstStyle/>
          <a:p>
            <a:endParaRPr lang="en-US"/>
          </a:p>
        </p:txBody>
      </p:sp>
      <p:sp>
        <p:nvSpPr>
          <p:cNvPr id="3" name="Notes Placeholder 2">
            <a:extLst>
              <a:ext uri="{FF2B5EF4-FFF2-40B4-BE49-F238E27FC236}">
                <a16:creationId xmlns:a16="http://schemas.microsoft.com/office/drawing/2014/main" id="{2AC27910-576E-279C-0590-3DEA9000A3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21120D-B217-3148-51A0-B751914026A6}"/>
              </a:ext>
            </a:extLst>
          </p:cNvPr>
          <p:cNvSpPr>
            <a:spLocks noGrp="1"/>
          </p:cNvSpPr>
          <p:nvPr>
            <p:ph type="sldNum" sz="quarter" idx="5"/>
          </p:nvPr>
        </p:nvSpPr>
        <p:spPr/>
        <p:txBody>
          <a:bodyPr/>
          <a:lstStyle/>
          <a:p>
            <a:fld id="{F7064902-1092-4C9C-A8BC-E0CE1A8CFD91}" type="slidenum">
              <a:rPr lang="en-US" smtClean="0"/>
              <a:t>25</a:t>
            </a:fld>
            <a:endParaRPr lang="en-US"/>
          </a:p>
        </p:txBody>
      </p:sp>
    </p:spTree>
    <p:extLst>
      <p:ext uri="{BB962C8B-B14F-4D97-AF65-F5344CB8AC3E}">
        <p14:creationId xmlns:p14="http://schemas.microsoft.com/office/powerpoint/2010/main" val="258216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3938" y="1162050"/>
            <a:ext cx="2422525" cy="31369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64902-1092-4C9C-A8BC-E0CE1A8CFD91}" type="slidenum">
              <a:rPr lang="en-US" smtClean="0"/>
              <a:t>26</a:t>
            </a:fld>
            <a:endParaRPr lang="en-US"/>
          </a:p>
        </p:txBody>
      </p:sp>
    </p:spTree>
    <p:extLst>
      <p:ext uri="{BB962C8B-B14F-4D97-AF65-F5344CB8AC3E}">
        <p14:creationId xmlns:p14="http://schemas.microsoft.com/office/powerpoint/2010/main" val="3020143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C0694-895F-B3B2-C3C8-1143F091A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4C970-15D6-BF53-444A-13DF6231FCD7}"/>
              </a:ext>
            </a:extLst>
          </p:cNvPr>
          <p:cNvSpPr>
            <a:spLocks noGrp="1" noRot="1" noChangeAspect="1"/>
          </p:cNvSpPr>
          <p:nvPr>
            <p:ph type="sldImg"/>
          </p:nvPr>
        </p:nvSpPr>
        <p:spPr>
          <a:xfrm>
            <a:off x="2293938" y="1162050"/>
            <a:ext cx="2422525" cy="3136900"/>
          </a:xfrm>
        </p:spPr>
        <p:txBody>
          <a:bodyPr/>
          <a:lstStyle/>
          <a:p>
            <a:endParaRPr lang="en-US"/>
          </a:p>
        </p:txBody>
      </p:sp>
      <p:sp>
        <p:nvSpPr>
          <p:cNvPr id="3" name="Notes Placeholder 2">
            <a:extLst>
              <a:ext uri="{FF2B5EF4-FFF2-40B4-BE49-F238E27FC236}">
                <a16:creationId xmlns:a16="http://schemas.microsoft.com/office/drawing/2014/main" id="{9E65AFF5-943A-9AF4-944E-354D6525E7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12D9A3-1D28-E441-A015-B0AB2E6ADD95}"/>
              </a:ext>
            </a:extLst>
          </p:cNvPr>
          <p:cNvSpPr>
            <a:spLocks noGrp="1"/>
          </p:cNvSpPr>
          <p:nvPr>
            <p:ph type="sldNum" sz="quarter" idx="5"/>
          </p:nvPr>
        </p:nvSpPr>
        <p:spPr/>
        <p:txBody>
          <a:bodyPr/>
          <a:lstStyle/>
          <a:p>
            <a:fld id="{F7064902-1092-4C9C-A8BC-E0CE1A8CFD91}" type="slidenum">
              <a:rPr lang="en-US" smtClean="0"/>
              <a:t>27</a:t>
            </a:fld>
            <a:endParaRPr lang="en-US"/>
          </a:p>
        </p:txBody>
      </p:sp>
    </p:spTree>
    <p:extLst>
      <p:ext uri="{BB962C8B-B14F-4D97-AF65-F5344CB8AC3E}">
        <p14:creationId xmlns:p14="http://schemas.microsoft.com/office/powerpoint/2010/main" val="4214697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21063-37C1-73E1-1984-4A1588882A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C5617-C32D-B698-5D7C-6D28FE9952C5}"/>
              </a:ext>
            </a:extLst>
          </p:cNvPr>
          <p:cNvSpPr>
            <a:spLocks noGrp="1" noRot="1" noChangeAspect="1"/>
          </p:cNvSpPr>
          <p:nvPr>
            <p:ph type="sldImg"/>
          </p:nvPr>
        </p:nvSpPr>
        <p:spPr>
          <a:xfrm>
            <a:off x="2293938" y="1162050"/>
            <a:ext cx="2422525" cy="3136900"/>
          </a:xfrm>
        </p:spPr>
        <p:txBody>
          <a:bodyPr/>
          <a:lstStyle/>
          <a:p>
            <a:endParaRPr lang="en-US"/>
          </a:p>
        </p:txBody>
      </p:sp>
      <p:sp>
        <p:nvSpPr>
          <p:cNvPr id="3" name="Notes Placeholder 2">
            <a:extLst>
              <a:ext uri="{FF2B5EF4-FFF2-40B4-BE49-F238E27FC236}">
                <a16:creationId xmlns:a16="http://schemas.microsoft.com/office/drawing/2014/main" id="{5E888B29-F575-FCF5-EE3B-DB2E4E2E1F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3B10C0-C054-2229-8C7B-88970348C6BE}"/>
              </a:ext>
            </a:extLst>
          </p:cNvPr>
          <p:cNvSpPr>
            <a:spLocks noGrp="1"/>
          </p:cNvSpPr>
          <p:nvPr>
            <p:ph type="sldNum" sz="quarter" idx="5"/>
          </p:nvPr>
        </p:nvSpPr>
        <p:spPr/>
        <p:txBody>
          <a:bodyPr/>
          <a:lstStyle/>
          <a:p>
            <a:fld id="{F7064902-1092-4C9C-A8BC-E0CE1A8CFD91}" type="slidenum">
              <a:rPr lang="en-US" smtClean="0"/>
              <a:t>28</a:t>
            </a:fld>
            <a:endParaRPr lang="en-US"/>
          </a:p>
        </p:txBody>
      </p:sp>
    </p:spTree>
    <p:extLst>
      <p:ext uri="{BB962C8B-B14F-4D97-AF65-F5344CB8AC3E}">
        <p14:creationId xmlns:p14="http://schemas.microsoft.com/office/powerpoint/2010/main" val="133478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49419F-91A2-4A32-81AB-16BE08547149}"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2E743-4604-4254-8B1F-0623B4BFD1B1}" type="slidenum">
              <a:rPr lang="en-US" smtClean="0"/>
              <a:t>‹#›</a:t>
            </a:fld>
            <a:endParaRPr lang="en-US"/>
          </a:p>
        </p:txBody>
      </p:sp>
    </p:spTree>
    <p:extLst>
      <p:ext uri="{BB962C8B-B14F-4D97-AF65-F5344CB8AC3E}">
        <p14:creationId xmlns:p14="http://schemas.microsoft.com/office/powerpoint/2010/main" val="2781381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9419F-91A2-4A32-81AB-16BE08547149}"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2E743-4604-4254-8B1F-0623B4BFD1B1}" type="slidenum">
              <a:rPr lang="en-US" smtClean="0"/>
              <a:t>‹#›</a:t>
            </a:fld>
            <a:endParaRPr lang="en-US"/>
          </a:p>
        </p:txBody>
      </p:sp>
    </p:spTree>
    <p:extLst>
      <p:ext uri="{BB962C8B-B14F-4D97-AF65-F5344CB8AC3E}">
        <p14:creationId xmlns:p14="http://schemas.microsoft.com/office/powerpoint/2010/main" val="279069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9419F-91A2-4A32-81AB-16BE08547149}"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2E743-4604-4254-8B1F-0623B4BFD1B1}" type="slidenum">
              <a:rPr lang="en-US" smtClean="0"/>
              <a:t>‹#›</a:t>
            </a:fld>
            <a:endParaRPr lang="en-US"/>
          </a:p>
        </p:txBody>
      </p:sp>
    </p:spTree>
    <p:extLst>
      <p:ext uri="{BB962C8B-B14F-4D97-AF65-F5344CB8AC3E}">
        <p14:creationId xmlns:p14="http://schemas.microsoft.com/office/powerpoint/2010/main" val="499600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9419F-91A2-4A32-81AB-16BE08547149}"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2E743-4604-4254-8B1F-0623B4BFD1B1}" type="slidenum">
              <a:rPr lang="en-US" smtClean="0"/>
              <a:t>‹#›</a:t>
            </a:fld>
            <a:endParaRPr lang="en-US"/>
          </a:p>
        </p:txBody>
      </p:sp>
    </p:spTree>
    <p:extLst>
      <p:ext uri="{BB962C8B-B14F-4D97-AF65-F5344CB8AC3E}">
        <p14:creationId xmlns:p14="http://schemas.microsoft.com/office/powerpoint/2010/main" val="4152993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9419F-91A2-4A32-81AB-16BE08547149}" type="datetimeFigureOut">
              <a:rPr lang="en-US" smtClean="0"/>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42E743-4604-4254-8B1F-0623B4BFD1B1}" type="slidenum">
              <a:rPr lang="en-US" smtClean="0"/>
              <a:t>‹#›</a:t>
            </a:fld>
            <a:endParaRPr lang="en-US"/>
          </a:p>
        </p:txBody>
      </p:sp>
    </p:spTree>
    <p:extLst>
      <p:ext uri="{BB962C8B-B14F-4D97-AF65-F5344CB8AC3E}">
        <p14:creationId xmlns:p14="http://schemas.microsoft.com/office/powerpoint/2010/main" val="350230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49419F-91A2-4A32-81AB-16BE08547149}" type="datetimeFigureOut">
              <a:rPr lang="en-US" smtClean="0"/>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2E743-4604-4254-8B1F-0623B4BFD1B1}" type="slidenum">
              <a:rPr lang="en-US" smtClean="0"/>
              <a:t>‹#›</a:t>
            </a:fld>
            <a:endParaRPr lang="en-US"/>
          </a:p>
        </p:txBody>
      </p:sp>
    </p:spTree>
    <p:extLst>
      <p:ext uri="{BB962C8B-B14F-4D97-AF65-F5344CB8AC3E}">
        <p14:creationId xmlns:p14="http://schemas.microsoft.com/office/powerpoint/2010/main" val="374530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49419F-91A2-4A32-81AB-16BE08547149}" type="datetimeFigureOut">
              <a:rPr lang="en-US" smtClean="0"/>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42E743-4604-4254-8B1F-0623B4BFD1B1}" type="slidenum">
              <a:rPr lang="en-US" smtClean="0"/>
              <a:t>‹#›</a:t>
            </a:fld>
            <a:endParaRPr lang="en-US"/>
          </a:p>
        </p:txBody>
      </p:sp>
    </p:spTree>
    <p:extLst>
      <p:ext uri="{BB962C8B-B14F-4D97-AF65-F5344CB8AC3E}">
        <p14:creationId xmlns:p14="http://schemas.microsoft.com/office/powerpoint/2010/main" val="1340852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49419F-91A2-4A32-81AB-16BE08547149}" type="datetimeFigureOut">
              <a:rPr lang="en-US" smtClean="0"/>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42E743-4604-4254-8B1F-0623B4BFD1B1}" type="slidenum">
              <a:rPr lang="en-US" smtClean="0"/>
              <a:t>‹#›</a:t>
            </a:fld>
            <a:endParaRPr lang="en-US"/>
          </a:p>
        </p:txBody>
      </p:sp>
    </p:spTree>
    <p:extLst>
      <p:ext uri="{BB962C8B-B14F-4D97-AF65-F5344CB8AC3E}">
        <p14:creationId xmlns:p14="http://schemas.microsoft.com/office/powerpoint/2010/main" val="239614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9419F-91A2-4A32-81AB-16BE08547149}" type="datetimeFigureOut">
              <a:rPr lang="en-US" smtClean="0"/>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42E743-4604-4254-8B1F-0623B4BFD1B1}" type="slidenum">
              <a:rPr lang="en-US" smtClean="0"/>
              <a:t>‹#›</a:t>
            </a:fld>
            <a:endParaRPr lang="en-US"/>
          </a:p>
        </p:txBody>
      </p:sp>
    </p:spTree>
    <p:extLst>
      <p:ext uri="{BB962C8B-B14F-4D97-AF65-F5344CB8AC3E}">
        <p14:creationId xmlns:p14="http://schemas.microsoft.com/office/powerpoint/2010/main" val="1209925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F349419F-91A2-4A32-81AB-16BE08547149}" type="datetimeFigureOut">
              <a:rPr lang="en-US" smtClean="0"/>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2E743-4604-4254-8B1F-0623B4BFD1B1}" type="slidenum">
              <a:rPr lang="en-US" smtClean="0"/>
              <a:t>‹#›</a:t>
            </a:fld>
            <a:endParaRPr lang="en-US"/>
          </a:p>
        </p:txBody>
      </p:sp>
    </p:spTree>
    <p:extLst>
      <p:ext uri="{BB962C8B-B14F-4D97-AF65-F5344CB8AC3E}">
        <p14:creationId xmlns:p14="http://schemas.microsoft.com/office/powerpoint/2010/main" val="3963150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F349419F-91A2-4A32-81AB-16BE08547149}" type="datetimeFigureOut">
              <a:rPr lang="en-US" smtClean="0"/>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42E743-4604-4254-8B1F-0623B4BFD1B1}" type="slidenum">
              <a:rPr lang="en-US" smtClean="0"/>
              <a:t>‹#›</a:t>
            </a:fld>
            <a:endParaRPr lang="en-US"/>
          </a:p>
        </p:txBody>
      </p:sp>
    </p:spTree>
    <p:extLst>
      <p:ext uri="{BB962C8B-B14F-4D97-AF65-F5344CB8AC3E}">
        <p14:creationId xmlns:p14="http://schemas.microsoft.com/office/powerpoint/2010/main" val="318837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F349419F-91A2-4A32-81AB-16BE08547149}" type="datetimeFigureOut">
              <a:rPr lang="en-US" smtClean="0"/>
              <a:t>2/4/2026</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7342E743-4604-4254-8B1F-0623B4BFD1B1}" type="slidenum">
              <a:rPr lang="en-US" smtClean="0"/>
              <a:t>‹#›</a:t>
            </a:fld>
            <a:endParaRPr lang="en-US"/>
          </a:p>
        </p:txBody>
      </p:sp>
    </p:spTree>
    <p:extLst>
      <p:ext uri="{BB962C8B-B14F-4D97-AF65-F5344CB8AC3E}">
        <p14:creationId xmlns:p14="http://schemas.microsoft.com/office/powerpoint/2010/main" val="2872712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7.jp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2" Type="http://schemas.openxmlformats.org/officeDocument/2006/relationships/hyperlink" Target="https://catholicproductions.com/blogs/the-mass-explained"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6D48E3-CE72-041B-3410-D223637B3E85}"/>
              </a:ext>
            </a:extLst>
          </p:cNvPr>
          <p:cNvSpPr txBox="1"/>
          <p:nvPr/>
        </p:nvSpPr>
        <p:spPr>
          <a:xfrm>
            <a:off x="1993232" y="1153112"/>
            <a:ext cx="3785936" cy="4247317"/>
          </a:xfrm>
          <a:prstGeom prst="rect">
            <a:avLst/>
          </a:prstGeom>
          <a:noFill/>
        </p:spPr>
        <p:txBody>
          <a:bodyPr wrap="square" rtlCol="0">
            <a:spAutoFit/>
          </a:bodyPr>
          <a:lstStyle/>
          <a:p>
            <a:pPr algn="ctr"/>
            <a:r>
              <a:rPr lang="en-US" sz="5400" b="1" dirty="0"/>
              <a:t>The</a:t>
            </a:r>
          </a:p>
          <a:p>
            <a:pPr algn="ctr"/>
            <a:r>
              <a:rPr lang="en-US" sz="5400" b="1" dirty="0"/>
              <a:t>Mysteries</a:t>
            </a:r>
          </a:p>
          <a:p>
            <a:pPr algn="ctr"/>
            <a:r>
              <a:rPr lang="en-US" sz="5400" b="1" dirty="0"/>
              <a:t>of the</a:t>
            </a:r>
          </a:p>
          <a:p>
            <a:pPr algn="ctr"/>
            <a:r>
              <a:rPr lang="en-US" sz="5400" b="1" dirty="0"/>
              <a:t>Mass</a:t>
            </a:r>
          </a:p>
          <a:p>
            <a:pPr algn="ctr"/>
            <a:r>
              <a:rPr lang="en-US" sz="5400" b="1" dirty="0"/>
              <a:t>Explained</a:t>
            </a:r>
          </a:p>
        </p:txBody>
      </p:sp>
      <p:pic>
        <p:nvPicPr>
          <p:cNvPr id="3" name="Picture 2" descr="Logo&#10;&#10;Description automatically generated">
            <a:extLst>
              <a:ext uri="{FF2B5EF4-FFF2-40B4-BE49-F238E27FC236}">
                <a16:creationId xmlns:a16="http://schemas.microsoft.com/office/drawing/2014/main" id="{296094B7-EB80-BEB7-3E6B-708F71EA1A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3083" y="6727338"/>
            <a:ext cx="1544770" cy="1617979"/>
          </a:xfrm>
          <a:prstGeom prst="rect">
            <a:avLst/>
          </a:prstGeom>
          <a:noFill/>
          <a:ln>
            <a:noFill/>
          </a:ln>
          <a:effectLst/>
        </p:spPr>
      </p:pic>
      <p:sp>
        <p:nvSpPr>
          <p:cNvPr id="4" name="Text Box 2">
            <a:extLst>
              <a:ext uri="{FF2B5EF4-FFF2-40B4-BE49-F238E27FC236}">
                <a16:creationId xmlns:a16="http://schemas.microsoft.com/office/drawing/2014/main" id="{2E967BCB-BA9C-F636-7D75-CD3A54976847}"/>
              </a:ext>
            </a:extLst>
          </p:cNvPr>
          <p:cNvSpPr txBox="1">
            <a:spLocks noChangeArrowheads="1"/>
          </p:cNvSpPr>
          <p:nvPr/>
        </p:nvSpPr>
        <p:spPr bwMode="auto">
          <a:xfrm>
            <a:off x="2335948" y="8227139"/>
            <a:ext cx="3099435" cy="1396921"/>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8000"/>
              </a:lnSpc>
              <a:spcAft>
                <a:spcPts val="600"/>
              </a:spcAft>
              <a:buNone/>
            </a:pPr>
            <a:r>
              <a:rPr lang="en-US" sz="18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719-599-5031</a:t>
            </a:r>
            <a:endParaRPr lang="en-US" sz="10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8000"/>
              </a:lnSpc>
              <a:spcAft>
                <a:spcPts val="600"/>
              </a:spcAft>
              <a:buNone/>
            </a:pPr>
            <a:r>
              <a:rPr lang="en-US" sz="18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2650 Parish View</a:t>
            </a:r>
            <a:br>
              <a:rPr lang="en-US" sz="18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8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Colorado Springs, CO 80919</a:t>
            </a:r>
            <a:endParaRPr lang="en-US" sz="10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8000"/>
              </a:lnSpc>
              <a:spcAft>
                <a:spcPts val="600"/>
              </a:spcAft>
              <a:buNone/>
            </a:pPr>
            <a:endParaRPr lang="en-US" sz="10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7711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E0EBD-B735-402F-2002-43F6A96D31E6}"/>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B996B82-A1B4-913E-9B57-CAA882FEF2E0}"/>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08FFB352-CC77-BE02-11C4-212853B25B48}"/>
              </a:ext>
            </a:extLst>
          </p:cNvPr>
          <p:cNvSpPr txBox="1"/>
          <p:nvPr/>
        </p:nvSpPr>
        <p:spPr>
          <a:xfrm>
            <a:off x="1569277" y="6974964"/>
            <a:ext cx="4465674" cy="584775"/>
          </a:xfrm>
          <a:prstGeom prst="rect">
            <a:avLst/>
          </a:prstGeom>
          <a:noFill/>
        </p:spPr>
        <p:txBody>
          <a:bodyPr wrap="square" rtlCol="0">
            <a:spAutoFit/>
          </a:bodyPr>
          <a:lstStyle/>
          <a:p>
            <a:pPr algn="ctr"/>
            <a:r>
              <a:rPr lang="en-US" sz="3200" b="1" dirty="0"/>
              <a:t>The Collect</a:t>
            </a:r>
          </a:p>
        </p:txBody>
      </p:sp>
      <p:cxnSp>
        <p:nvCxnSpPr>
          <p:cNvPr id="3" name="Straight Connector 2">
            <a:extLst>
              <a:ext uri="{FF2B5EF4-FFF2-40B4-BE49-F238E27FC236}">
                <a16:creationId xmlns:a16="http://schemas.microsoft.com/office/drawing/2014/main" id="{C1801CBD-1C5E-91D7-0447-B4612877BFE3}"/>
              </a:ext>
            </a:extLst>
          </p:cNvPr>
          <p:cNvCxnSpPr>
            <a:cxnSpLocks/>
          </p:cNvCxnSpPr>
          <p:nvPr/>
        </p:nvCxnSpPr>
        <p:spPr>
          <a:xfrm flipV="1">
            <a:off x="7005781" y="446568"/>
            <a:ext cx="0" cy="9122735"/>
          </a:xfrm>
          <a:prstGeom prst="line">
            <a:avLst/>
          </a:prstGeom>
          <a:ln w="1270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72077298-E218-2F6D-72F4-546949AD995B}"/>
              </a:ext>
            </a:extLst>
          </p:cNvPr>
          <p:cNvCxnSpPr>
            <a:cxnSpLocks/>
          </p:cNvCxnSpPr>
          <p:nvPr/>
        </p:nvCxnSpPr>
        <p:spPr>
          <a:xfrm>
            <a:off x="2032444" y="8293395"/>
            <a:ext cx="3823855" cy="0"/>
          </a:xfrm>
          <a:prstGeom prst="straightConnector1">
            <a:avLst/>
          </a:prstGeom>
          <a:ln w="101600">
            <a:solidFill>
              <a:srgbClr val="FF0000"/>
            </a:solidFill>
            <a:headEnd type="none"/>
            <a:tailEnd type="stealth"/>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3E682FC-D3B8-C0C4-E4C1-257954038009}"/>
              </a:ext>
            </a:extLst>
          </p:cNvPr>
          <p:cNvCxnSpPr>
            <a:cxnSpLocks/>
          </p:cNvCxnSpPr>
          <p:nvPr/>
        </p:nvCxnSpPr>
        <p:spPr>
          <a:xfrm>
            <a:off x="7165571" y="8293395"/>
            <a:ext cx="4493030" cy="0"/>
          </a:xfrm>
          <a:prstGeom prst="straightConnector1">
            <a:avLst/>
          </a:prstGeom>
          <a:ln w="101600">
            <a:solidFill>
              <a:srgbClr val="FF0000"/>
            </a:solidFill>
            <a:headEnd type="stealth"/>
            <a:tailEnd type="none"/>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86FF5251-9821-2AB8-A35F-8A7B88C357A3}"/>
              </a:ext>
            </a:extLst>
          </p:cNvPr>
          <p:cNvPicPr>
            <a:picLocks noChangeAspect="1"/>
          </p:cNvPicPr>
          <p:nvPr/>
        </p:nvPicPr>
        <p:blipFill>
          <a:blip r:embed="rId3"/>
          <a:srcRect l="40900" t="13466" r="25200" b="13466"/>
          <a:stretch>
            <a:fillRect/>
          </a:stretch>
        </p:blipFill>
        <p:spPr>
          <a:xfrm>
            <a:off x="3307796" y="8499661"/>
            <a:ext cx="1015681" cy="1231401"/>
          </a:xfrm>
          <a:prstGeom prst="rect">
            <a:avLst/>
          </a:prstGeom>
        </p:spPr>
      </p:pic>
      <p:grpSp>
        <p:nvGrpSpPr>
          <p:cNvPr id="11" name="Group 10">
            <a:extLst>
              <a:ext uri="{FF2B5EF4-FFF2-40B4-BE49-F238E27FC236}">
                <a16:creationId xmlns:a16="http://schemas.microsoft.com/office/drawing/2014/main" id="{275DC7FD-B9FE-EC08-E998-7437A7E55A32}"/>
              </a:ext>
            </a:extLst>
          </p:cNvPr>
          <p:cNvGrpSpPr/>
          <p:nvPr/>
        </p:nvGrpSpPr>
        <p:grpSpPr>
          <a:xfrm>
            <a:off x="1188069" y="3548021"/>
            <a:ext cx="5262531" cy="3336008"/>
            <a:chOff x="-237219" y="6196281"/>
            <a:chExt cx="5158662" cy="3126306"/>
          </a:xfrm>
        </p:grpSpPr>
        <p:pic>
          <p:nvPicPr>
            <p:cNvPr id="13" name="Picture 12" descr="A painting of a group of people&#10;&#10;AI-generated content may be incorrect.">
              <a:extLst>
                <a:ext uri="{FF2B5EF4-FFF2-40B4-BE49-F238E27FC236}">
                  <a16:creationId xmlns:a16="http://schemas.microsoft.com/office/drawing/2014/main" id="{21A2F58C-82B3-A5F1-80B9-38C9D35A7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482" y="6196281"/>
              <a:ext cx="3504550" cy="2645525"/>
            </a:xfrm>
            <a:prstGeom prst="rect">
              <a:avLst/>
            </a:prstGeom>
          </p:spPr>
        </p:pic>
        <p:sp>
          <p:nvSpPr>
            <p:cNvPr id="14" name="TextBox 13">
              <a:extLst>
                <a:ext uri="{FF2B5EF4-FFF2-40B4-BE49-F238E27FC236}">
                  <a16:creationId xmlns:a16="http://schemas.microsoft.com/office/drawing/2014/main" id="{C391096F-0690-2A2C-5E9B-931DB8353119}"/>
                </a:ext>
              </a:extLst>
            </p:cNvPr>
            <p:cNvSpPr txBox="1"/>
            <p:nvPr/>
          </p:nvSpPr>
          <p:spPr>
            <a:xfrm>
              <a:off x="-237219" y="8805731"/>
              <a:ext cx="5158662" cy="516856"/>
            </a:xfrm>
            <a:prstGeom prst="rect">
              <a:avLst/>
            </a:prstGeom>
            <a:noFill/>
          </p:spPr>
          <p:txBody>
            <a:bodyPr wrap="none" rtlCol="0">
              <a:spAutoFit/>
            </a:bodyPr>
            <a:lstStyle/>
            <a:p>
              <a:pPr algn="ctr"/>
              <a:r>
                <a:rPr lang="en-US" sz="1400" dirty="0"/>
                <a:t>Arms uplifted, Moses prays to God on behalf of the people.</a:t>
              </a:r>
            </a:p>
            <a:p>
              <a:pPr algn="ctr"/>
              <a:r>
                <a:rPr lang="en-US" sz="1200" dirty="0"/>
                <a:t>- Exodus 17:12-14</a:t>
              </a:r>
            </a:p>
          </p:txBody>
        </p:sp>
      </p:grpSp>
      <p:sp>
        <p:nvSpPr>
          <p:cNvPr id="15" name="TextBox 14">
            <a:extLst>
              <a:ext uri="{FF2B5EF4-FFF2-40B4-BE49-F238E27FC236}">
                <a16:creationId xmlns:a16="http://schemas.microsoft.com/office/drawing/2014/main" id="{8BE8DAEC-26FC-F68E-10C9-D841A6FB7847}"/>
              </a:ext>
            </a:extLst>
          </p:cNvPr>
          <p:cNvSpPr txBox="1"/>
          <p:nvPr/>
        </p:nvSpPr>
        <p:spPr>
          <a:xfrm>
            <a:off x="1795549" y="917714"/>
            <a:ext cx="4060749" cy="2492990"/>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dirty="0"/>
              <a:t>Collect</a:t>
            </a:r>
          </a:p>
          <a:p>
            <a:pPr marL="106363" lvl="1" indent="-104775">
              <a:buFont typeface="Arial" panose="020B0604020202020204" pitchFamily="34" charset="0"/>
              <a:buChar char="•"/>
            </a:pPr>
            <a:r>
              <a:rPr lang="en-US" sz="1200" dirty="0"/>
              <a:t>The priest invites the people, “Let us pray.” </a:t>
            </a:r>
          </a:p>
          <a:p>
            <a:pPr marL="106363" lvl="1" indent="-104775">
              <a:buFont typeface="Arial" panose="020B0604020202020204" pitchFamily="34" charset="0"/>
              <a:buChar char="•"/>
            </a:pPr>
            <a:r>
              <a:rPr lang="en-US" sz="1200" dirty="0"/>
              <a:t>After a short pause, the priest extends his hands praying to God the Father, recalling what He has done in the past, and asking Him to grant what we (His children) need in the present.  </a:t>
            </a:r>
          </a:p>
          <a:p>
            <a:pPr marL="106363" lvl="1" indent="-104775">
              <a:buFont typeface="Arial" panose="020B0604020202020204" pitchFamily="34" charset="0"/>
              <a:buChar char="•"/>
            </a:pPr>
            <a:r>
              <a:rPr lang="en-US" sz="1200" dirty="0"/>
              <a:t>The priest “collects” the many strands of individual thought and silent petition coming from the assembly and incorporates them into one succinctly expressed prayer to the Father.</a:t>
            </a:r>
          </a:p>
          <a:p>
            <a:pPr marL="106363" lvl="1" indent="-104775">
              <a:buFont typeface="Arial" panose="020B0604020202020204" pitchFamily="34" charset="0"/>
              <a:buChar char="•"/>
            </a:pPr>
            <a:r>
              <a:rPr lang="en-US" sz="1200" dirty="0"/>
              <a:t>The Collect prayer closes with the form that marks all the praying of the Mass which is addressed </a:t>
            </a:r>
            <a:r>
              <a:rPr lang="en-US" sz="1200" b="1" i="1" u="sng" dirty="0"/>
              <a:t>to</a:t>
            </a:r>
            <a:r>
              <a:rPr lang="en-US" sz="1200" dirty="0"/>
              <a:t> the Father, </a:t>
            </a:r>
            <a:r>
              <a:rPr lang="en-US" sz="1200" b="1" i="1" u="sng" dirty="0"/>
              <a:t>through</a:t>
            </a:r>
            <a:r>
              <a:rPr lang="en-US" sz="1200" dirty="0"/>
              <a:t> the Son, and </a:t>
            </a:r>
            <a:r>
              <a:rPr lang="en-US" sz="1200" b="1" i="1" u="sng" dirty="0"/>
              <a:t>in</a:t>
            </a:r>
            <a:r>
              <a:rPr lang="en-US" sz="1200" dirty="0"/>
              <a:t> the Holy Spirit.</a:t>
            </a:r>
          </a:p>
        </p:txBody>
      </p:sp>
      <p:cxnSp>
        <p:nvCxnSpPr>
          <p:cNvPr id="34" name="Straight Arrow Connector 33">
            <a:extLst>
              <a:ext uri="{FF2B5EF4-FFF2-40B4-BE49-F238E27FC236}">
                <a16:creationId xmlns:a16="http://schemas.microsoft.com/office/drawing/2014/main" id="{C92732D7-1D9F-F246-7637-65552F4C8E0E}"/>
              </a:ext>
            </a:extLst>
          </p:cNvPr>
          <p:cNvCxnSpPr>
            <a:cxnSpLocks/>
          </p:cNvCxnSpPr>
          <p:nvPr/>
        </p:nvCxnSpPr>
        <p:spPr>
          <a:xfrm>
            <a:off x="-3886200" y="8293395"/>
            <a:ext cx="10702636" cy="0"/>
          </a:xfrm>
          <a:prstGeom prst="straightConnector1">
            <a:avLst/>
          </a:prstGeom>
          <a:ln w="101600">
            <a:solidFill>
              <a:srgbClr val="FF0000"/>
            </a:solidFill>
            <a:headEnd type="none"/>
            <a:tailEnd type="stealth"/>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95F2FC1C-4DA5-5955-298A-3AEFF2D59A50}"/>
              </a:ext>
            </a:extLst>
          </p:cNvPr>
          <p:cNvSpPr txBox="1"/>
          <p:nvPr/>
        </p:nvSpPr>
        <p:spPr>
          <a:xfrm>
            <a:off x="1145981" y="7958591"/>
            <a:ext cx="5133237" cy="584775"/>
          </a:xfrm>
          <a:prstGeom prst="rect">
            <a:avLst/>
          </a:prstGeom>
          <a:solidFill>
            <a:schemeClr val="bg1"/>
          </a:solidFill>
          <a:ln>
            <a:solidFill>
              <a:schemeClr val="tx1"/>
            </a:solidFill>
          </a:ln>
        </p:spPr>
        <p:txBody>
          <a:bodyPr wrap="square" rtlCol="0">
            <a:spAutoFit/>
          </a:bodyPr>
          <a:lstStyle/>
          <a:p>
            <a:pPr algn="ctr"/>
            <a:r>
              <a:rPr lang="en-US" sz="3200" b="1" i="1" dirty="0"/>
              <a:t>INTRODUCTORY  RITES</a:t>
            </a:r>
            <a:r>
              <a:rPr lang="en-US" sz="1400" dirty="0"/>
              <a:t> </a:t>
            </a:r>
          </a:p>
        </p:txBody>
      </p:sp>
      <p:sp>
        <p:nvSpPr>
          <p:cNvPr id="37" name="TextBox 36">
            <a:extLst>
              <a:ext uri="{FF2B5EF4-FFF2-40B4-BE49-F238E27FC236}">
                <a16:creationId xmlns:a16="http://schemas.microsoft.com/office/drawing/2014/main" id="{E98A8478-2816-2FA3-B649-3A05086B176D}"/>
              </a:ext>
            </a:extLst>
          </p:cNvPr>
          <p:cNvSpPr txBox="1"/>
          <p:nvPr/>
        </p:nvSpPr>
        <p:spPr>
          <a:xfrm>
            <a:off x="814647" y="352661"/>
            <a:ext cx="6210098"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Introductory Rites (We gather as God’s people before His throne in heaven)</a:t>
            </a:r>
          </a:p>
        </p:txBody>
      </p:sp>
      <p:sp>
        <p:nvSpPr>
          <p:cNvPr id="4" name="TextBox 3">
            <a:extLst>
              <a:ext uri="{FF2B5EF4-FFF2-40B4-BE49-F238E27FC236}">
                <a16:creationId xmlns:a16="http://schemas.microsoft.com/office/drawing/2014/main" id="{F09FBA38-35B3-0BAC-FF00-23E37397435D}"/>
              </a:ext>
            </a:extLst>
          </p:cNvPr>
          <p:cNvSpPr txBox="1"/>
          <p:nvPr/>
        </p:nvSpPr>
        <p:spPr>
          <a:xfrm>
            <a:off x="502920" y="9555480"/>
            <a:ext cx="390698" cy="369332"/>
          </a:xfrm>
          <a:prstGeom prst="rect">
            <a:avLst/>
          </a:prstGeom>
          <a:noFill/>
        </p:spPr>
        <p:txBody>
          <a:bodyPr wrap="square" rtlCol="0">
            <a:spAutoFit/>
          </a:bodyPr>
          <a:lstStyle/>
          <a:p>
            <a:r>
              <a:rPr lang="en-US" dirty="0"/>
              <a:t>7</a:t>
            </a:r>
          </a:p>
        </p:txBody>
      </p:sp>
    </p:spTree>
    <p:extLst>
      <p:ext uri="{BB962C8B-B14F-4D97-AF65-F5344CB8AC3E}">
        <p14:creationId xmlns:p14="http://schemas.microsoft.com/office/powerpoint/2010/main" val="145104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AD1CB-3B5C-0DE3-E647-93834820955B}"/>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63F47A7-8803-13E6-5762-AC405649A656}"/>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4EF38FED-0E75-95BE-6F39-27479E1590A3}"/>
              </a:ext>
            </a:extLst>
          </p:cNvPr>
          <p:cNvSpPr txBox="1"/>
          <p:nvPr/>
        </p:nvSpPr>
        <p:spPr>
          <a:xfrm>
            <a:off x="-324844" y="6974963"/>
            <a:ext cx="4465674" cy="584775"/>
          </a:xfrm>
          <a:prstGeom prst="rect">
            <a:avLst/>
          </a:prstGeom>
          <a:noFill/>
        </p:spPr>
        <p:txBody>
          <a:bodyPr wrap="square" rtlCol="0">
            <a:spAutoFit/>
          </a:bodyPr>
          <a:lstStyle/>
          <a:p>
            <a:pPr algn="ctr"/>
            <a:r>
              <a:rPr lang="en-US" sz="3200" b="1" dirty="0"/>
              <a:t>1</a:t>
            </a:r>
            <a:r>
              <a:rPr lang="en-US" sz="3200" b="1" baseline="30000" dirty="0"/>
              <a:t>st</a:t>
            </a:r>
            <a:r>
              <a:rPr lang="en-US" sz="3200" b="1" dirty="0"/>
              <a:t>  Reading</a:t>
            </a:r>
          </a:p>
        </p:txBody>
      </p:sp>
      <p:sp>
        <p:nvSpPr>
          <p:cNvPr id="8" name="TextBox 7">
            <a:extLst>
              <a:ext uri="{FF2B5EF4-FFF2-40B4-BE49-F238E27FC236}">
                <a16:creationId xmlns:a16="http://schemas.microsoft.com/office/drawing/2014/main" id="{B861C4BA-3405-25E8-745F-7F1581F8A952}"/>
              </a:ext>
            </a:extLst>
          </p:cNvPr>
          <p:cNvSpPr txBox="1"/>
          <p:nvPr/>
        </p:nvSpPr>
        <p:spPr>
          <a:xfrm>
            <a:off x="3519740" y="6974962"/>
            <a:ext cx="4465674" cy="584775"/>
          </a:xfrm>
          <a:prstGeom prst="rect">
            <a:avLst/>
          </a:prstGeom>
          <a:noFill/>
        </p:spPr>
        <p:txBody>
          <a:bodyPr wrap="square" rtlCol="0">
            <a:spAutoFit/>
          </a:bodyPr>
          <a:lstStyle/>
          <a:p>
            <a:pPr algn="ctr"/>
            <a:r>
              <a:rPr lang="en-US" sz="3200" b="1" dirty="0"/>
              <a:t>Responsorial Psalm</a:t>
            </a:r>
          </a:p>
        </p:txBody>
      </p:sp>
      <p:cxnSp>
        <p:nvCxnSpPr>
          <p:cNvPr id="12" name="Straight Arrow Connector 11">
            <a:extLst>
              <a:ext uri="{FF2B5EF4-FFF2-40B4-BE49-F238E27FC236}">
                <a16:creationId xmlns:a16="http://schemas.microsoft.com/office/drawing/2014/main" id="{C8F1C2CD-2608-C262-9C4E-A0E9F1C8983F}"/>
              </a:ext>
            </a:extLst>
          </p:cNvPr>
          <p:cNvCxnSpPr>
            <a:cxnSpLocks/>
          </p:cNvCxnSpPr>
          <p:nvPr/>
        </p:nvCxnSpPr>
        <p:spPr>
          <a:xfrm>
            <a:off x="-324844" y="8293395"/>
            <a:ext cx="11983445"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6FA4D3F8-EA1B-0483-7260-D40B3BCF54B6}"/>
              </a:ext>
            </a:extLst>
          </p:cNvPr>
          <p:cNvPicPr>
            <a:picLocks noChangeAspect="1"/>
          </p:cNvPicPr>
          <p:nvPr/>
        </p:nvPicPr>
        <p:blipFill>
          <a:blip r:embed="rId2"/>
          <a:srcRect l="33100" t="15067" r="20700"/>
          <a:stretch>
            <a:fillRect/>
          </a:stretch>
        </p:blipFill>
        <p:spPr>
          <a:xfrm>
            <a:off x="1266170" y="8477552"/>
            <a:ext cx="1228262" cy="1270135"/>
          </a:xfrm>
          <a:prstGeom prst="rect">
            <a:avLst/>
          </a:prstGeom>
        </p:spPr>
      </p:pic>
      <p:pic>
        <p:nvPicPr>
          <p:cNvPr id="9" name="Picture 8">
            <a:extLst>
              <a:ext uri="{FF2B5EF4-FFF2-40B4-BE49-F238E27FC236}">
                <a16:creationId xmlns:a16="http://schemas.microsoft.com/office/drawing/2014/main" id="{7296EB74-D275-CCEE-53C8-C91B23861999}"/>
              </a:ext>
            </a:extLst>
          </p:cNvPr>
          <p:cNvPicPr>
            <a:picLocks noChangeAspect="1"/>
          </p:cNvPicPr>
          <p:nvPr/>
        </p:nvPicPr>
        <p:blipFill>
          <a:blip r:embed="rId3"/>
          <a:srcRect l="36100" t="21466" r="26100" b="5466"/>
          <a:stretch>
            <a:fillRect/>
          </a:stretch>
        </p:blipFill>
        <p:spPr>
          <a:xfrm>
            <a:off x="5118626" y="8477551"/>
            <a:ext cx="1168153" cy="1270134"/>
          </a:xfrm>
          <a:prstGeom prst="rect">
            <a:avLst/>
          </a:prstGeom>
        </p:spPr>
      </p:pic>
      <p:sp>
        <p:nvSpPr>
          <p:cNvPr id="24" name="TextBox 23">
            <a:extLst>
              <a:ext uri="{FF2B5EF4-FFF2-40B4-BE49-F238E27FC236}">
                <a16:creationId xmlns:a16="http://schemas.microsoft.com/office/drawing/2014/main" id="{250F93C5-7F47-E68B-A54D-D0E8423A7788}"/>
              </a:ext>
            </a:extLst>
          </p:cNvPr>
          <p:cNvSpPr txBox="1"/>
          <p:nvPr/>
        </p:nvSpPr>
        <p:spPr>
          <a:xfrm>
            <a:off x="1475717" y="7955816"/>
            <a:ext cx="5133237"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WORD</a:t>
            </a:r>
            <a:endParaRPr lang="en-US" sz="1400" dirty="0"/>
          </a:p>
        </p:txBody>
      </p:sp>
      <p:sp>
        <p:nvSpPr>
          <p:cNvPr id="33" name="TextBox 32">
            <a:extLst>
              <a:ext uri="{FF2B5EF4-FFF2-40B4-BE49-F238E27FC236}">
                <a16:creationId xmlns:a16="http://schemas.microsoft.com/office/drawing/2014/main" id="{B826E56F-ECF6-1067-ABFF-B2BA76E12BCC}"/>
              </a:ext>
            </a:extLst>
          </p:cNvPr>
          <p:cNvSpPr txBox="1"/>
          <p:nvPr/>
        </p:nvSpPr>
        <p:spPr>
          <a:xfrm>
            <a:off x="914073" y="284047"/>
            <a:ext cx="5694881" cy="312310"/>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Word (God speaks to us and we, the Church, respond)</a:t>
            </a:r>
          </a:p>
        </p:txBody>
      </p:sp>
      <p:grpSp>
        <p:nvGrpSpPr>
          <p:cNvPr id="3" name="Group 2">
            <a:extLst>
              <a:ext uri="{FF2B5EF4-FFF2-40B4-BE49-F238E27FC236}">
                <a16:creationId xmlns:a16="http://schemas.microsoft.com/office/drawing/2014/main" id="{0859BCEF-7793-0BE6-B3A8-0151BC126A8B}"/>
              </a:ext>
            </a:extLst>
          </p:cNvPr>
          <p:cNvGrpSpPr/>
          <p:nvPr/>
        </p:nvGrpSpPr>
        <p:grpSpPr>
          <a:xfrm>
            <a:off x="-123865" y="3608408"/>
            <a:ext cx="4107732" cy="3362289"/>
            <a:chOff x="-292620" y="-15647"/>
            <a:chExt cx="5425617" cy="4441020"/>
          </a:xfrm>
        </p:grpSpPr>
        <p:pic>
          <p:nvPicPr>
            <p:cNvPr id="6" name="Picture 5">
              <a:extLst>
                <a:ext uri="{FF2B5EF4-FFF2-40B4-BE49-F238E27FC236}">
                  <a16:creationId xmlns:a16="http://schemas.microsoft.com/office/drawing/2014/main" id="{EA279F41-DBB0-0F28-DAF7-1241B6FDF2EB}"/>
                </a:ext>
              </a:extLst>
            </p:cNvPr>
            <p:cNvPicPr>
              <a:picLocks noChangeAspect="1"/>
            </p:cNvPicPr>
            <p:nvPr/>
          </p:nvPicPr>
          <p:blipFill>
            <a:blip r:embed="rId4"/>
            <a:stretch>
              <a:fillRect/>
            </a:stretch>
          </p:blipFill>
          <p:spPr>
            <a:xfrm>
              <a:off x="881141" y="-15647"/>
              <a:ext cx="3251216" cy="3251213"/>
            </a:xfrm>
            <a:prstGeom prst="rect">
              <a:avLst/>
            </a:prstGeom>
          </p:spPr>
        </p:pic>
        <p:sp>
          <p:nvSpPr>
            <p:cNvPr id="10" name="TextBox 9">
              <a:extLst>
                <a:ext uri="{FF2B5EF4-FFF2-40B4-BE49-F238E27FC236}">
                  <a16:creationId xmlns:a16="http://schemas.microsoft.com/office/drawing/2014/main" id="{0D13B7FA-0436-90F8-7F92-E85C373A976C}"/>
                </a:ext>
              </a:extLst>
            </p:cNvPr>
            <p:cNvSpPr txBox="1"/>
            <p:nvPr/>
          </p:nvSpPr>
          <p:spPr>
            <a:xfrm>
              <a:off x="-292620" y="3237633"/>
              <a:ext cx="5425617" cy="1187740"/>
            </a:xfrm>
            <a:prstGeom prst="rect">
              <a:avLst/>
            </a:prstGeom>
            <a:noFill/>
          </p:spPr>
          <p:txBody>
            <a:bodyPr wrap="none" rtlCol="0">
              <a:spAutoFit/>
            </a:bodyPr>
            <a:lstStyle/>
            <a:p>
              <a:pPr algn="ctr"/>
              <a:r>
                <a:rPr lang="en-US" sz="1400" dirty="0"/>
                <a:t>1</a:t>
              </a:r>
              <a:r>
                <a:rPr lang="en-US" sz="1400" baseline="30000" dirty="0"/>
                <a:t>st</a:t>
              </a:r>
              <a:r>
                <a:rPr lang="en-US" sz="1400" dirty="0"/>
                <a:t> Reading from Old Testament or Acts.</a:t>
              </a:r>
            </a:p>
            <a:p>
              <a:pPr algn="ctr"/>
              <a:r>
                <a:rPr lang="en-US" sz="1400" dirty="0"/>
                <a:t>Ezra reads the Torah to the people.</a:t>
              </a:r>
            </a:p>
            <a:p>
              <a:pPr algn="ctr"/>
              <a:r>
                <a:rPr lang="en-US" sz="1200" dirty="0"/>
                <a:t>- Nehemiah 8:3-6</a:t>
              </a:r>
            </a:p>
          </p:txBody>
        </p:sp>
      </p:grpSp>
      <p:sp>
        <p:nvSpPr>
          <p:cNvPr id="11" name="TextBox 10">
            <a:extLst>
              <a:ext uri="{FF2B5EF4-FFF2-40B4-BE49-F238E27FC236}">
                <a16:creationId xmlns:a16="http://schemas.microsoft.com/office/drawing/2014/main" id="{25B26F6A-880F-CD87-C0C0-0FBE8DC9A0BA}"/>
              </a:ext>
            </a:extLst>
          </p:cNvPr>
          <p:cNvSpPr txBox="1"/>
          <p:nvPr/>
        </p:nvSpPr>
        <p:spPr>
          <a:xfrm>
            <a:off x="410615" y="757865"/>
            <a:ext cx="3180498" cy="2677656"/>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1</a:t>
            </a:r>
            <a:r>
              <a:rPr lang="en-US" sz="1200" u="sng" baseline="30000" dirty="0"/>
              <a:t>st</a:t>
            </a:r>
            <a:r>
              <a:rPr lang="en-US" sz="1200" u="sng" dirty="0"/>
              <a:t> Reading</a:t>
            </a:r>
          </a:p>
          <a:p>
            <a:pPr marL="107950" lvl="1" indent="-107950">
              <a:buFont typeface="Arial" panose="020B0604020202020204" pitchFamily="34" charset="0"/>
              <a:buChar char="•"/>
            </a:pPr>
            <a:r>
              <a:rPr lang="en-US" sz="1200" dirty="0"/>
              <a:t>Usually taken from the Old Testament (OT) or the Book of Acts, this reading relates events and prophesies that point toward the central paschal mystery of Jesus’ life, death, and resurrection which the Mass celebrates.</a:t>
            </a:r>
          </a:p>
          <a:p>
            <a:pPr marL="107950" lvl="1" indent="-107950">
              <a:buFont typeface="Arial" panose="020B0604020202020204" pitchFamily="34" charset="0"/>
              <a:buChar char="•"/>
            </a:pPr>
            <a:r>
              <a:rPr lang="en-US" sz="1200" dirty="0"/>
              <a:t>The assembly hears the scriptures in the presence of the Resurrected Jesus, like the disciples at Emmaus whose hearts burned as the OT scriptures opened their treasures to the key of the Risen Christ.</a:t>
            </a:r>
          </a:p>
          <a:p>
            <a:pPr marL="107950" lvl="1" indent="-107950">
              <a:buFont typeface="Arial" panose="020B0604020202020204" pitchFamily="34" charset="0"/>
              <a:buChar char="•"/>
            </a:pPr>
            <a:r>
              <a:rPr lang="en-US" sz="1200" dirty="0"/>
              <a:t>In gratitude, the assembly responds: “Thanks be to God.”</a:t>
            </a:r>
          </a:p>
        </p:txBody>
      </p:sp>
      <p:grpSp>
        <p:nvGrpSpPr>
          <p:cNvPr id="13" name="Group 12">
            <a:extLst>
              <a:ext uri="{FF2B5EF4-FFF2-40B4-BE49-F238E27FC236}">
                <a16:creationId xmlns:a16="http://schemas.microsoft.com/office/drawing/2014/main" id="{58C2DB4C-5A90-AC92-4ABD-9A4DE6DA2217}"/>
              </a:ext>
            </a:extLst>
          </p:cNvPr>
          <p:cNvGrpSpPr/>
          <p:nvPr/>
        </p:nvGrpSpPr>
        <p:grpSpPr>
          <a:xfrm>
            <a:off x="3860122" y="3863871"/>
            <a:ext cx="3844139" cy="3343073"/>
            <a:chOff x="7797187" y="204670"/>
            <a:chExt cx="5014705" cy="4312111"/>
          </a:xfrm>
        </p:grpSpPr>
        <p:pic>
          <p:nvPicPr>
            <p:cNvPr id="14" name="Picture 13">
              <a:extLst>
                <a:ext uri="{FF2B5EF4-FFF2-40B4-BE49-F238E27FC236}">
                  <a16:creationId xmlns:a16="http://schemas.microsoft.com/office/drawing/2014/main" id="{BFCC5BA9-2AA0-77F8-5896-3976F034A5D1}"/>
                </a:ext>
              </a:extLst>
            </p:cNvPr>
            <p:cNvPicPr>
              <a:picLocks noChangeAspect="1"/>
            </p:cNvPicPr>
            <p:nvPr/>
          </p:nvPicPr>
          <p:blipFill>
            <a:blip r:embed="rId5"/>
            <a:srcRect l="16828" r="15288"/>
            <a:stretch>
              <a:fillRect/>
            </a:stretch>
          </p:blipFill>
          <p:spPr>
            <a:xfrm>
              <a:off x="8385030" y="204670"/>
              <a:ext cx="3773475" cy="3126746"/>
            </a:xfrm>
            <a:prstGeom prst="rect">
              <a:avLst/>
            </a:prstGeom>
          </p:spPr>
        </p:pic>
        <p:sp>
          <p:nvSpPr>
            <p:cNvPr id="15" name="TextBox 14">
              <a:extLst>
                <a:ext uri="{FF2B5EF4-FFF2-40B4-BE49-F238E27FC236}">
                  <a16:creationId xmlns:a16="http://schemas.microsoft.com/office/drawing/2014/main" id="{2AD499FB-A11F-8FE7-0493-B5A6D69D67B0}"/>
                </a:ext>
              </a:extLst>
            </p:cNvPr>
            <p:cNvSpPr txBox="1"/>
            <p:nvPr/>
          </p:nvSpPr>
          <p:spPr>
            <a:xfrm>
              <a:off x="7797187" y="3327226"/>
              <a:ext cx="5014705" cy="1189555"/>
            </a:xfrm>
            <a:prstGeom prst="rect">
              <a:avLst/>
            </a:prstGeom>
            <a:noFill/>
          </p:spPr>
          <p:txBody>
            <a:bodyPr wrap="none" rtlCol="0">
              <a:spAutoFit/>
            </a:bodyPr>
            <a:lstStyle/>
            <a:p>
              <a:pPr algn="ctr"/>
              <a:r>
                <a:rPr lang="en-US" sz="1400" dirty="0"/>
                <a:t>A cantor sings from Book of Psalms.</a:t>
              </a:r>
              <a:br>
                <a:rPr lang="en-US" sz="1400" dirty="0"/>
              </a:br>
              <a:r>
                <a:rPr lang="en-US" sz="1400" dirty="0"/>
                <a:t>David praises the Lord in song.  </a:t>
              </a:r>
            </a:p>
            <a:p>
              <a:pPr algn="ctr"/>
              <a:r>
                <a:rPr lang="en-US" sz="1200" dirty="0"/>
                <a:t>- 2 Samuel 22</a:t>
              </a:r>
            </a:p>
          </p:txBody>
        </p:sp>
      </p:grpSp>
      <p:sp>
        <p:nvSpPr>
          <p:cNvPr id="25" name="TextBox 24">
            <a:extLst>
              <a:ext uri="{FF2B5EF4-FFF2-40B4-BE49-F238E27FC236}">
                <a16:creationId xmlns:a16="http://schemas.microsoft.com/office/drawing/2014/main" id="{C56F915C-55CA-4EB6-8A0F-F79D2D8444BC}"/>
              </a:ext>
            </a:extLst>
          </p:cNvPr>
          <p:cNvSpPr txBox="1"/>
          <p:nvPr/>
        </p:nvSpPr>
        <p:spPr>
          <a:xfrm>
            <a:off x="4090960" y="773000"/>
            <a:ext cx="3307374" cy="2862322"/>
          </a:xfrm>
          <a:prstGeom prst="rect">
            <a:avLst/>
          </a:prstGeom>
          <a:solidFill>
            <a:schemeClr val="accent4">
              <a:lumMod val="20000"/>
              <a:lumOff val="80000"/>
            </a:schemeClr>
          </a:solidFill>
          <a:ln>
            <a:solidFill>
              <a:schemeClr val="tx1"/>
            </a:solidFill>
          </a:ln>
        </p:spPr>
        <p:txBody>
          <a:bodyPr wrap="square" rtlCol="0">
            <a:spAutoFit/>
          </a:bodyPr>
          <a:lstStyle/>
          <a:p>
            <a:r>
              <a:rPr lang="en-US" sz="1200" u="sng" kern="100" dirty="0">
                <a:latin typeface="Aptos" panose="020B0004020202020204" pitchFamily="34" charset="0"/>
                <a:ea typeface="Aptos" panose="020B0004020202020204" pitchFamily="34" charset="0"/>
                <a:cs typeface="Times New Roman" panose="02020603050405020304" pitchFamily="18" charset="0"/>
              </a:rPr>
              <a:t>Responsorial Psalm</a:t>
            </a:r>
          </a:p>
          <a:p>
            <a:pPr marL="114300" lvl="1" indent="-114300">
              <a:buFont typeface="Arial" panose="020B0604020202020204" pitchFamily="34" charset="0"/>
              <a:buChar char="•"/>
            </a:pPr>
            <a:r>
              <a:rPr lang="en-US" sz="1200" kern="100" dirty="0">
                <a:latin typeface="Aptos" panose="020B0004020202020204" pitchFamily="34" charset="0"/>
                <a:ea typeface="Aptos" panose="020B0004020202020204" pitchFamily="34" charset="0"/>
                <a:cs typeface="Times New Roman" panose="02020603050405020304" pitchFamily="18" charset="0"/>
              </a:rPr>
              <a:t>In the Responsorial Psalm we respond to Him.  Christ is in God’s Word to us, in our assembly who receives it, and in our response.  </a:t>
            </a:r>
          </a:p>
          <a:p>
            <a:pPr marL="114300" lvl="1" indent="-114300">
              <a:buFont typeface="Arial" panose="020B0604020202020204" pitchFamily="34" charset="0"/>
              <a:buChar char="•"/>
            </a:pPr>
            <a:r>
              <a:rPr lang="en-US" sz="1200" kern="100" dirty="0">
                <a:latin typeface="Aptos" panose="020B0004020202020204" pitchFamily="34" charset="0"/>
                <a:ea typeface="Aptos" panose="020B0004020202020204" pitchFamily="34" charset="0"/>
                <a:cs typeface="Times New Roman" panose="02020603050405020304" pitchFamily="18" charset="0"/>
              </a:rPr>
              <a:t>Christ borrows the voice and talent of a cantor, one of His own members, and uses it as His voice of prayer.  Jesus’ life fulfilled the Psalms and He prayed them during His life.  </a:t>
            </a:r>
          </a:p>
          <a:p>
            <a:pPr marL="114300" lvl="1" indent="-114300">
              <a:buFont typeface="Arial" panose="020B0604020202020204" pitchFamily="34" charset="0"/>
              <a:buChar char="•"/>
            </a:pPr>
            <a:r>
              <a:rPr lang="en-US" sz="1200" kern="100" dirty="0">
                <a:latin typeface="Aptos" panose="020B0004020202020204" pitchFamily="34" charset="0"/>
                <a:ea typeface="Aptos" panose="020B0004020202020204" pitchFamily="34" charset="0"/>
                <a:cs typeface="Times New Roman" panose="02020603050405020304" pitchFamily="18" charset="0"/>
              </a:rPr>
              <a:t>The assembly responds and with its voice joins Jesus’ praise, thanksgiving, lament or petition to the Father.</a:t>
            </a:r>
          </a:p>
          <a:p>
            <a:pPr marL="114300" lvl="1" indent="-114300">
              <a:buFont typeface="Arial" panose="020B0604020202020204" pitchFamily="34" charset="0"/>
              <a:buChar char="•"/>
            </a:pPr>
            <a:r>
              <a:rPr lang="en-US" sz="1200" kern="100" dirty="0">
                <a:latin typeface="Aptos" panose="020B0004020202020204" pitchFamily="34" charset="0"/>
                <a:ea typeface="Aptos" panose="020B0004020202020204" pitchFamily="34" charset="0"/>
                <a:cs typeface="Times New Roman" panose="02020603050405020304" pitchFamily="18" charset="0"/>
              </a:rPr>
              <a:t>The Responsorial Psalm forms a bridge between the prophesies and events in the 1</a:t>
            </a:r>
            <a:r>
              <a:rPr lang="en-US" sz="1200" kern="100" baseline="30000" dirty="0">
                <a:latin typeface="Aptos" panose="020B0004020202020204" pitchFamily="34" charset="0"/>
                <a:ea typeface="Aptos" panose="020B0004020202020204" pitchFamily="34" charset="0"/>
                <a:cs typeface="Times New Roman" panose="02020603050405020304" pitchFamily="18" charset="0"/>
              </a:rPr>
              <a:t>st</a:t>
            </a:r>
            <a:r>
              <a:rPr lang="en-US" sz="1200" kern="100" dirty="0">
                <a:latin typeface="Aptos" panose="020B0004020202020204" pitchFamily="34" charset="0"/>
                <a:ea typeface="Aptos" panose="020B0004020202020204" pitchFamily="34" charset="0"/>
                <a:cs typeface="Times New Roman" panose="02020603050405020304" pitchFamily="18" charset="0"/>
              </a:rPr>
              <a:t> Reading and their fulfillment in the Gospel. </a:t>
            </a:r>
          </a:p>
        </p:txBody>
      </p:sp>
      <p:sp>
        <p:nvSpPr>
          <p:cNvPr id="2" name="TextBox 1">
            <a:extLst>
              <a:ext uri="{FF2B5EF4-FFF2-40B4-BE49-F238E27FC236}">
                <a16:creationId xmlns:a16="http://schemas.microsoft.com/office/drawing/2014/main" id="{BFC6EBBA-E48E-46A2-62D1-997A5629A608}"/>
              </a:ext>
            </a:extLst>
          </p:cNvPr>
          <p:cNvSpPr txBox="1"/>
          <p:nvPr/>
        </p:nvSpPr>
        <p:spPr>
          <a:xfrm>
            <a:off x="6949440" y="9349740"/>
            <a:ext cx="390698" cy="369332"/>
          </a:xfrm>
          <a:prstGeom prst="rect">
            <a:avLst/>
          </a:prstGeom>
          <a:noFill/>
        </p:spPr>
        <p:txBody>
          <a:bodyPr wrap="square" rtlCol="0">
            <a:spAutoFit/>
          </a:bodyPr>
          <a:lstStyle/>
          <a:p>
            <a:r>
              <a:rPr lang="en-US" dirty="0"/>
              <a:t>8</a:t>
            </a:r>
          </a:p>
        </p:txBody>
      </p:sp>
    </p:spTree>
    <p:extLst>
      <p:ext uri="{BB962C8B-B14F-4D97-AF65-F5344CB8AC3E}">
        <p14:creationId xmlns:p14="http://schemas.microsoft.com/office/powerpoint/2010/main" val="3848490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F0C73-A798-70B8-4F81-2AB35676EE25}"/>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7B670A6-678A-28A7-9632-F0105E67CDC5}"/>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249719A-D165-B13A-2E1E-65656D0F2A4F}"/>
              </a:ext>
            </a:extLst>
          </p:cNvPr>
          <p:cNvCxnSpPr>
            <a:cxnSpLocks/>
          </p:cNvCxnSpPr>
          <p:nvPr/>
        </p:nvCxnSpPr>
        <p:spPr>
          <a:xfrm>
            <a:off x="-62345" y="8293395"/>
            <a:ext cx="11720946"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B42CBE64-B0CD-3870-D126-9CAC09870D28}"/>
              </a:ext>
            </a:extLst>
          </p:cNvPr>
          <p:cNvSpPr txBox="1"/>
          <p:nvPr/>
        </p:nvSpPr>
        <p:spPr>
          <a:xfrm>
            <a:off x="1851932" y="6974964"/>
            <a:ext cx="4465674" cy="584775"/>
          </a:xfrm>
          <a:prstGeom prst="rect">
            <a:avLst/>
          </a:prstGeom>
          <a:noFill/>
        </p:spPr>
        <p:txBody>
          <a:bodyPr wrap="square" rtlCol="0">
            <a:spAutoFit/>
          </a:bodyPr>
          <a:lstStyle/>
          <a:p>
            <a:pPr algn="ctr"/>
            <a:r>
              <a:rPr lang="en-US" sz="3200" b="1" dirty="0"/>
              <a:t>2</a:t>
            </a:r>
            <a:r>
              <a:rPr lang="en-US" sz="3200" b="1" baseline="30000" dirty="0"/>
              <a:t>nd</a:t>
            </a:r>
            <a:r>
              <a:rPr lang="en-US" sz="3200" b="1" dirty="0"/>
              <a:t> Reading</a:t>
            </a:r>
          </a:p>
        </p:txBody>
      </p:sp>
      <p:pic>
        <p:nvPicPr>
          <p:cNvPr id="27" name="Picture 26">
            <a:extLst>
              <a:ext uri="{FF2B5EF4-FFF2-40B4-BE49-F238E27FC236}">
                <a16:creationId xmlns:a16="http://schemas.microsoft.com/office/drawing/2014/main" id="{75D659CD-99DE-644A-640C-36610B62FC5F}"/>
              </a:ext>
            </a:extLst>
          </p:cNvPr>
          <p:cNvPicPr>
            <a:picLocks noChangeAspect="1"/>
          </p:cNvPicPr>
          <p:nvPr/>
        </p:nvPicPr>
        <p:blipFill>
          <a:blip r:embed="rId2"/>
          <a:srcRect l="36409" t="20610" r="26831" b="9155"/>
          <a:stretch>
            <a:fillRect/>
          </a:stretch>
        </p:blipFill>
        <p:spPr>
          <a:xfrm>
            <a:off x="3518734" y="8471114"/>
            <a:ext cx="1140575" cy="1225789"/>
          </a:xfrm>
          <a:prstGeom prst="rect">
            <a:avLst/>
          </a:prstGeom>
        </p:spPr>
      </p:pic>
      <p:grpSp>
        <p:nvGrpSpPr>
          <p:cNvPr id="28" name="Group 27">
            <a:extLst>
              <a:ext uri="{FF2B5EF4-FFF2-40B4-BE49-F238E27FC236}">
                <a16:creationId xmlns:a16="http://schemas.microsoft.com/office/drawing/2014/main" id="{06843530-15F3-DD36-8F8B-CA2EA781A1E4}"/>
              </a:ext>
            </a:extLst>
          </p:cNvPr>
          <p:cNvGrpSpPr/>
          <p:nvPr/>
        </p:nvGrpSpPr>
        <p:grpSpPr>
          <a:xfrm>
            <a:off x="1119654" y="3410007"/>
            <a:ext cx="5480577" cy="3764457"/>
            <a:chOff x="3559352" y="712113"/>
            <a:chExt cx="5218316" cy="3584316"/>
          </a:xfrm>
        </p:grpSpPr>
        <p:pic>
          <p:nvPicPr>
            <p:cNvPr id="29" name="Picture 28">
              <a:extLst>
                <a:ext uri="{FF2B5EF4-FFF2-40B4-BE49-F238E27FC236}">
                  <a16:creationId xmlns:a16="http://schemas.microsoft.com/office/drawing/2014/main" id="{7F36E69D-1EE1-335C-1748-700DFA6186CD}"/>
                </a:ext>
              </a:extLst>
            </p:cNvPr>
            <p:cNvPicPr>
              <a:picLocks noChangeAspect="1"/>
            </p:cNvPicPr>
            <p:nvPr/>
          </p:nvPicPr>
          <p:blipFill>
            <a:blip r:embed="rId3"/>
            <a:stretch>
              <a:fillRect/>
            </a:stretch>
          </p:blipFill>
          <p:spPr>
            <a:xfrm>
              <a:off x="4600711" y="712113"/>
              <a:ext cx="3155088" cy="2523454"/>
            </a:xfrm>
            <a:prstGeom prst="rect">
              <a:avLst/>
            </a:prstGeom>
          </p:spPr>
        </p:pic>
        <p:sp>
          <p:nvSpPr>
            <p:cNvPr id="30" name="TextBox 29">
              <a:extLst>
                <a:ext uri="{FF2B5EF4-FFF2-40B4-BE49-F238E27FC236}">
                  <a16:creationId xmlns:a16="http://schemas.microsoft.com/office/drawing/2014/main" id="{7BB89378-A5C2-18D4-2996-3BD1C860AC74}"/>
                </a:ext>
              </a:extLst>
            </p:cNvPr>
            <p:cNvSpPr txBox="1"/>
            <p:nvPr/>
          </p:nvSpPr>
          <p:spPr>
            <a:xfrm>
              <a:off x="3559352" y="3237632"/>
              <a:ext cx="5218316" cy="1058797"/>
            </a:xfrm>
            <a:prstGeom prst="rect">
              <a:avLst/>
            </a:prstGeom>
            <a:noFill/>
          </p:spPr>
          <p:txBody>
            <a:bodyPr wrap="none" rtlCol="0">
              <a:spAutoFit/>
            </a:bodyPr>
            <a:lstStyle/>
            <a:p>
              <a:pPr algn="ctr"/>
              <a:r>
                <a:rPr lang="en-US" sz="1400" dirty="0"/>
                <a:t>2</a:t>
              </a:r>
              <a:r>
                <a:rPr lang="en-US" sz="1400" baseline="30000" dirty="0"/>
                <a:t>nd</a:t>
              </a:r>
              <a:r>
                <a:rPr lang="en-US" sz="1400" dirty="0"/>
                <a:t> Reading; from Epistles or Paul/Apostles</a:t>
              </a:r>
            </a:p>
            <a:p>
              <a:pPr algn="ctr"/>
              <a:r>
                <a:rPr lang="en-US" sz="1400" dirty="0"/>
                <a:t>Paul preaches to Gentiles in Athens.</a:t>
              </a:r>
            </a:p>
            <a:p>
              <a:pPr algn="ctr"/>
              <a:r>
                <a:rPr lang="en-US" sz="1200" dirty="0"/>
                <a:t>- Acta 17:22-23</a:t>
              </a:r>
            </a:p>
          </p:txBody>
        </p:sp>
      </p:grpSp>
      <p:sp>
        <p:nvSpPr>
          <p:cNvPr id="31" name="TextBox 30">
            <a:extLst>
              <a:ext uri="{FF2B5EF4-FFF2-40B4-BE49-F238E27FC236}">
                <a16:creationId xmlns:a16="http://schemas.microsoft.com/office/drawing/2014/main" id="{07E26854-A2F0-B76E-D2A5-5D9DB6DF8DE6}"/>
              </a:ext>
            </a:extLst>
          </p:cNvPr>
          <p:cNvSpPr txBox="1"/>
          <p:nvPr/>
        </p:nvSpPr>
        <p:spPr>
          <a:xfrm>
            <a:off x="1475717" y="933936"/>
            <a:ext cx="4675701" cy="2308324"/>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2</a:t>
            </a:r>
            <a:r>
              <a:rPr lang="en-US" sz="1200" u="sng" baseline="30000" dirty="0"/>
              <a:t>nd</a:t>
            </a:r>
            <a:r>
              <a:rPr lang="en-US" sz="1200" u="sng" dirty="0"/>
              <a:t> Reading</a:t>
            </a:r>
          </a:p>
          <a:p>
            <a:pPr marL="107950" indent="-107950">
              <a:buFont typeface="Arial" panose="020B0604020202020204" pitchFamily="34" charset="0"/>
              <a:buChar char="•"/>
            </a:pPr>
            <a:r>
              <a:rPr lang="en-US" sz="1200" dirty="0"/>
              <a:t>The 2</a:t>
            </a:r>
            <a:r>
              <a:rPr lang="en-US" sz="1200" baseline="30000" dirty="0"/>
              <a:t>nd</a:t>
            </a:r>
            <a:r>
              <a:rPr lang="en-US" sz="1200" dirty="0"/>
              <a:t> Reading is always taken from one of the letters of the Apostles.  They provide penetrating reflections on the Apostles’ experiences of the Life, Death, and Resurrection of Jesus.  We encounter the Risen Lord through their witness.  </a:t>
            </a:r>
          </a:p>
          <a:p>
            <a:pPr marL="107950" indent="-107950">
              <a:buFont typeface="Arial" panose="020B0604020202020204" pitchFamily="34" charset="0"/>
              <a:buChar char="•"/>
            </a:pPr>
            <a:r>
              <a:rPr lang="en-US" sz="1200" dirty="0"/>
              <a:t>They show, in various ways, that believers are called to share in the Lord’s suffering and so in His victory.  Through the words of His Apostles, Jesus Christ himself sinks down into the hearts and minds of His people.</a:t>
            </a:r>
          </a:p>
          <a:p>
            <a:pPr marL="107950" indent="-107950">
              <a:buFont typeface="Arial" panose="020B0604020202020204" pitchFamily="34" charset="0"/>
              <a:buChar char="•"/>
            </a:pPr>
            <a:r>
              <a:rPr lang="en-US" sz="1200" dirty="0"/>
              <a:t>At the end of the reading, the assembly responds: “Thanks be to God” in gratitude for the teaching passed down through His chosen Apostles.</a:t>
            </a:r>
          </a:p>
        </p:txBody>
      </p:sp>
      <p:sp>
        <p:nvSpPr>
          <p:cNvPr id="33" name="TextBox 32">
            <a:extLst>
              <a:ext uri="{FF2B5EF4-FFF2-40B4-BE49-F238E27FC236}">
                <a16:creationId xmlns:a16="http://schemas.microsoft.com/office/drawing/2014/main" id="{D9B3C315-3B98-E798-E6E5-5215C904E187}"/>
              </a:ext>
            </a:extLst>
          </p:cNvPr>
          <p:cNvSpPr txBox="1"/>
          <p:nvPr/>
        </p:nvSpPr>
        <p:spPr>
          <a:xfrm>
            <a:off x="1475717" y="7955816"/>
            <a:ext cx="5133237"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WORD</a:t>
            </a:r>
            <a:endParaRPr lang="en-US" sz="1400" dirty="0"/>
          </a:p>
        </p:txBody>
      </p:sp>
      <p:sp>
        <p:nvSpPr>
          <p:cNvPr id="34" name="TextBox 33">
            <a:extLst>
              <a:ext uri="{FF2B5EF4-FFF2-40B4-BE49-F238E27FC236}">
                <a16:creationId xmlns:a16="http://schemas.microsoft.com/office/drawing/2014/main" id="{D79721B3-3C65-2D20-0747-65C4C02E1DAF}"/>
              </a:ext>
            </a:extLst>
          </p:cNvPr>
          <p:cNvSpPr txBox="1"/>
          <p:nvPr/>
        </p:nvSpPr>
        <p:spPr>
          <a:xfrm>
            <a:off x="914073" y="284047"/>
            <a:ext cx="5694881" cy="312310"/>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Word (God speaks to us and we, the Church, respond)</a:t>
            </a:r>
          </a:p>
        </p:txBody>
      </p:sp>
      <p:sp>
        <p:nvSpPr>
          <p:cNvPr id="2" name="TextBox 1">
            <a:extLst>
              <a:ext uri="{FF2B5EF4-FFF2-40B4-BE49-F238E27FC236}">
                <a16:creationId xmlns:a16="http://schemas.microsoft.com/office/drawing/2014/main" id="{60C72952-3D11-7DFB-7CD5-192F2D9892FB}"/>
              </a:ext>
            </a:extLst>
          </p:cNvPr>
          <p:cNvSpPr txBox="1"/>
          <p:nvPr/>
        </p:nvSpPr>
        <p:spPr>
          <a:xfrm>
            <a:off x="502920" y="9555480"/>
            <a:ext cx="390698" cy="369332"/>
          </a:xfrm>
          <a:prstGeom prst="rect">
            <a:avLst/>
          </a:prstGeom>
          <a:noFill/>
        </p:spPr>
        <p:txBody>
          <a:bodyPr wrap="square" rtlCol="0">
            <a:spAutoFit/>
          </a:bodyPr>
          <a:lstStyle/>
          <a:p>
            <a:r>
              <a:rPr lang="en-US" dirty="0"/>
              <a:t>9</a:t>
            </a:r>
          </a:p>
        </p:txBody>
      </p:sp>
    </p:spTree>
    <p:extLst>
      <p:ext uri="{BB962C8B-B14F-4D97-AF65-F5344CB8AC3E}">
        <p14:creationId xmlns:p14="http://schemas.microsoft.com/office/powerpoint/2010/main" val="4052846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2220A-02C5-907A-8565-8E53C1169C94}"/>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238E604-F8C4-A801-BB26-CDC950B031A3}"/>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E490C6A-1027-120D-A49B-5889DD40DCE2}"/>
              </a:ext>
            </a:extLst>
          </p:cNvPr>
          <p:cNvSpPr txBox="1"/>
          <p:nvPr/>
        </p:nvSpPr>
        <p:spPr>
          <a:xfrm>
            <a:off x="1686828" y="6974963"/>
            <a:ext cx="4465674" cy="584775"/>
          </a:xfrm>
          <a:prstGeom prst="rect">
            <a:avLst/>
          </a:prstGeom>
          <a:noFill/>
        </p:spPr>
        <p:txBody>
          <a:bodyPr wrap="square" rtlCol="0">
            <a:spAutoFit/>
          </a:bodyPr>
          <a:lstStyle/>
          <a:p>
            <a:pPr algn="ctr"/>
            <a:r>
              <a:rPr lang="en-US" sz="3200" b="1" dirty="0"/>
              <a:t>Gospel</a:t>
            </a:r>
          </a:p>
        </p:txBody>
      </p:sp>
      <p:cxnSp>
        <p:nvCxnSpPr>
          <p:cNvPr id="2" name="Straight Arrow Connector 1">
            <a:extLst>
              <a:ext uri="{FF2B5EF4-FFF2-40B4-BE49-F238E27FC236}">
                <a16:creationId xmlns:a16="http://schemas.microsoft.com/office/drawing/2014/main" id="{E3D9D3D2-CAF6-DFB5-6ED6-B8182A74D1A8}"/>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8DC3AC22-5E8E-EA8D-4EAE-FB7E8B2AECB5}"/>
              </a:ext>
            </a:extLst>
          </p:cNvPr>
          <p:cNvPicPr>
            <a:picLocks noChangeAspect="1"/>
          </p:cNvPicPr>
          <p:nvPr/>
        </p:nvPicPr>
        <p:blipFill>
          <a:blip r:embed="rId2"/>
          <a:srcRect l="50001" t="8592" r="5838"/>
          <a:stretch>
            <a:fillRect/>
          </a:stretch>
        </p:blipFill>
        <p:spPr>
          <a:xfrm>
            <a:off x="1029995" y="8680911"/>
            <a:ext cx="1052809" cy="1225787"/>
          </a:xfrm>
          <a:prstGeom prst="rect">
            <a:avLst/>
          </a:prstGeom>
        </p:spPr>
      </p:pic>
      <p:pic>
        <p:nvPicPr>
          <p:cNvPr id="11" name="Picture 10">
            <a:extLst>
              <a:ext uri="{FF2B5EF4-FFF2-40B4-BE49-F238E27FC236}">
                <a16:creationId xmlns:a16="http://schemas.microsoft.com/office/drawing/2014/main" id="{4F9E208C-93E2-FF9F-225C-AC4B906DEA12}"/>
              </a:ext>
            </a:extLst>
          </p:cNvPr>
          <p:cNvPicPr>
            <a:picLocks noChangeAspect="1"/>
          </p:cNvPicPr>
          <p:nvPr/>
        </p:nvPicPr>
        <p:blipFill>
          <a:blip r:embed="rId3"/>
          <a:srcRect l="44574" t="16477" r="29910" b="25307"/>
          <a:stretch>
            <a:fillRect/>
          </a:stretch>
        </p:blipFill>
        <p:spPr>
          <a:xfrm>
            <a:off x="4367877" y="8654052"/>
            <a:ext cx="968033" cy="1242350"/>
          </a:xfrm>
          <a:prstGeom prst="rect">
            <a:avLst/>
          </a:prstGeom>
        </p:spPr>
      </p:pic>
      <p:pic>
        <p:nvPicPr>
          <p:cNvPr id="12" name="Picture 11">
            <a:extLst>
              <a:ext uri="{FF2B5EF4-FFF2-40B4-BE49-F238E27FC236}">
                <a16:creationId xmlns:a16="http://schemas.microsoft.com/office/drawing/2014/main" id="{969B09F3-8698-7364-8E21-D1DDF99D79AF}"/>
              </a:ext>
            </a:extLst>
          </p:cNvPr>
          <p:cNvPicPr>
            <a:picLocks noChangeAspect="1"/>
          </p:cNvPicPr>
          <p:nvPr/>
        </p:nvPicPr>
        <p:blipFill>
          <a:blip r:embed="rId4"/>
          <a:srcRect l="44114" t="11220" r="28690" b="27558"/>
          <a:stretch>
            <a:fillRect/>
          </a:stretch>
        </p:blipFill>
        <p:spPr>
          <a:xfrm>
            <a:off x="5747396" y="8667818"/>
            <a:ext cx="968033" cy="1225786"/>
          </a:xfrm>
          <a:prstGeom prst="rect">
            <a:avLst/>
          </a:prstGeom>
        </p:spPr>
      </p:pic>
      <p:sp>
        <p:nvSpPr>
          <p:cNvPr id="19" name="TextBox 18">
            <a:extLst>
              <a:ext uri="{FF2B5EF4-FFF2-40B4-BE49-F238E27FC236}">
                <a16:creationId xmlns:a16="http://schemas.microsoft.com/office/drawing/2014/main" id="{97F6D1E0-74FC-15EB-A031-FC2B5F9942DB}"/>
              </a:ext>
            </a:extLst>
          </p:cNvPr>
          <p:cNvSpPr txBox="1"/>
          <p:nvPr/>
        </p:nvSpPr>
        <p:spPr>
          <a:xfrm>
            <a:off x="3437122" y="708457"/>
            <a:ext cx="4035911" cy="3970318"/>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Gospel</a:t>
            </a:r>
          </a:p>
          <a:p>
            <a:pPr marL="128588" lvl="1" indent="-128588">
              <a:buFont typeface="Arial" panose="020B0604020202020204" pitchFamily="34" charset="0"/>
              <a:buChar char="•"/>
            </a:pPr>
            <a:r>
              <a:rPr lang="en-US" sz="1200" dirty="0"/>
              <a:t>We rise to our feet singing “Alleluia” shouting praise for the Lord’s Resurrection. The Risen One is present in the Words contained in the book carried by the deacon before the assembly who reverence it with a bow.</a:t>
            </a:r>
          </a:p>
          <a:p>
            <a:pPr marL="128588" lvl="1" indent="-128588">
              <a:buFont typeface="Arial" panose="020B0604020202020204" pitchFamily="34" charset="0"/>
              <a:buChar char="•"/>
            </a:pPr>
            <a:r>
              <a:rPr lang="en-US" sz="1200" dirty="0"/>
              <a:t>The deacon says: “The Lord be with you”, makes a Sign of the Cross with his thumb over the text of the Gospel to signify where the blessing comes from; then a Sign of the Cross over the forehead, lips, and heart praying that intellect &amp; speech be blessed and heart opened.   </a:t>
            </a:r>
          </a:p>
          <a:p>
            <a:pPr marL="128588" lvl="1" indent="-128588">
              <a:buFont typeface="Arial" panose="020B0604020202020204" pitchFamily="34" charset="0"/>
              <a:buChar char="•"/>
            </a:pPr>
            <a:r>
              <a:rPr lang="en-US" sz="1200" dirty="0"/>
              <a:t>When we hear Jesus speak and see Him act, we should be mindful that He is the Father’s Word given to us. What Jesus says and does reveals the Father.  The Word reaches its mark in our hearts because it comes accompanied by the Holy Spirit, just as Christ first came into the world accompanied by the Spirit.  </a:t>
            </a:r>
          </a:p>
          <a:p>
            <a:pPr marL="128588" lvl="1" indent="-128588">
              <a:buFont typeface="Arial" panose="020B0604020202020204" pitchFamily="34" charset="0"/>
              <a:buChar char="•"/>
            </a:pPr>
            <a:r>
              <a:rPr lang="en-US" sz="1200" dirty="0"/>
              <a:t>The Gospel is the center of the Liturgy of the Word and is always read by a deacon or a priest (or by the bishop if neither is present).  This alerts the assembly to the fact that Christ himself, the one who was crucified and risen, is now speaking to His assembled Church. </a:t>
            </a:r>
          </a:p>
        </p:txBody>
      </p:sp>
      <p:grpSp>
        <p:nvGrpSpPr>
          <p:cNvPr id="20" name="Group 19">
            <a:extLst>
              <a:ext uri="{FF2B5EF4-FFF2-40B4-BE49-F238E27FC236}">
                <a16:creationId xmlns:a16="http://schemas.microsoft.com/office/drawing/2014/main" id="{593A229F-BCD1-2C7D-DF6F-2AA4B3AAD232}"/>
              </a:ext>
            </a:extLst>
          </p:cNvPr>
          <p:cNvGrpSpPr/>
          <p:nvPr/>
        </p:nvGrpSpPr>
        <p:grpSpPr>
          <a:xfrm>
            <a:off x="-323212" y="4136683"/>
            <a:ext cx="4730994" cy="3201303"/>
            <a:chOff x="11224281" y="574429"/>
            <a:chExt cx="4870733" cy="3295860"/>
          </a:xfrm>
        </p:grpSpPr>
        <p:pic>
          <p:nvPicPr>
            <p:cNvPr id="21" name="Picture 20">
              <a:extLst>
                <a:ext uri="{FF2B5EF4-FFF2-40B4-BE49-F238E27FC236}">
                  <a16:creationId xmlns:a16="http://schemas.microsoft.com/office/drawing/2014/main" id="{57B705E0-F434-E812-4393-5B7F7B00580D}"/>
                </a:ext>
              </a:extLst>
            </p:cNvPr>
            <p:cNvPicPr>
              <a:picLocks noChangeAspect="1"/>
            </p:cNvPicPr>
            <p:nvPr/>
          </p:nvPicPr>
          <p:blipFill>
            <a:blip r:embed="rId5"/>
            <a:srcRect l="13880" r="6717"/>
            <a:stretch>
              <a:fillRect/>
            </a:stretch>
          </p:blipFill>
          <p:spPr>
            <a:xfrm>
              <a:off x="11950829" y="574429"/>
              <a:ext cx="3007926" cy="2367610"/>
            </a:xfrm>
            <a:prstGeom prst="rect">
              <a:avLst/>
            </a:prstGeom>
          </p:spPr>
        </p:pic>
        <p:sp>
          <p:nvSpPr>
            <p:cNvPr id="22" name="TextBox 21">
              <a:extLst>
                <a:ext uri="{FF2B5EF4-FFF2-40B4-BE49-F238E27FC236}">
                  <a16:creationId xmlns:a16="http://schemas.microsoft.com/office/drawing/2014/main" id="{D1C15ACC-466B-ABFA-DD21-371B849301E5}"/>
                </a:ext>
              </a:extLst>
            </p:cNvPr>
            <p:cNvSpPr txBox="1"/>
            <p:nvPr/>
          </p:nvSpPr>
          <p:spPr>
            <a:xfrm>
              <a:off x="11224281" y="2919687"/>
              <a:ext cx="4870733" cy="950602"/>
            </a:xfrm>
            <a:prstGeom prst="rect">
              <a:avLst/>
            </a:prstGeom>
            <a:noFill/>
          </p:spPr>
          <p:txBody>
            <a:bodyPr wrap="square" rtlCol="0">
              <a:spAutoFit/>
            </a:bodyPr>
            <a:lstStyle/>
            <a:p>
              <a:pPr algn="ctr"/>
              <a:r>
                <a:rPr lang="en-US" sz="1400" dirty="0"/>
                <a:t>“Seeing the crowds, he went up…and </a:t>
              </a:r>
            </a:p>
            <a:p>
              <a:pPr algn="ctr"/>
              <a:r>
                <a:rPr lang="en-US" sz="1400" dirty="0"/>
                <a:t>taught them…</a:t>
              </a:r>
            </a:p>
            <a:p>
              <a:pPr algn="ctr"/>
              <a:r>
                <a:rPr lang="en-US" sz="1400" dirty="0"/>
                <a:t>and they were astonished”</a:t>
              </a:r>
            </a:p>
            <a:p>
              <a:pPr algn="ctr"/>
              <a:r>
                <a:rPr lang="en-US" sz="1200" dirty="0"/>
                <a:t>- Matthew 5-7</a:t>
              </a:r>
            </a:p>
          </p:txBody>
        </p:sp>
      </p:grpSp>
      <p:grpSp>
        <p:nvGrpSpPr>
          <p:cNvPr id="23" name="Group 22">
            <a:extLst>
              <a:ext uri="{FF2B5EF4-FFF2-40B4-BE49-F238E27FC236}">
                <a16:creationId xmlns:a16="http://schemas.microsoft.com/office/drawing/2014/main" id="{E2735FD5-4879-45C8-677A-FF97F61C403B}"/>
              </a:ext>
            </a:extLst>
          </p:cNvPr>
          <p:cNvGrpSpPr/>
          <p:nvPr/>
        </p:nvGrpSpPr>
        <p:grpSpPr>
          <a:xfrm>
            <a:off x="163378" y="1188289"/>
            <a:ext cx="3103850" cy="2519802"/>
            <a:chOff x="6365415" y="3914334"/>
            <a:chExt cx="2802363" cy="2275046"/>
          </a:xfrm>
        </p:grpSpPr>
        <p:pic>
          <p:nvPicPr>
            <p:cNvPr id="24" name="Picture 23">
              <a:extLst>
                <a:ext uri="{FF2B5EF4-FFF2-40B4-BE49-F238E27FC236}">
                  <a16:creationId xmlns:a16="http://schemas.microsoft.com/office/drawing/2014/main" id="{53AF8A09-E0D4-FB17-2E49-95C0E8F3C00E}"/>
                </a:ext>
              </a:extLst>
            </p:cNvPr>
            <p:cNvPicPr>
              <a:picLocks noChangeAspect="1"/>
            </p:cNvPicPr>
            <p:nvPr/>
          </p:nvPicPr>
          <p:blipFill>
            <a:blip r:embed="rId6"/>
            <a:srcRect l="24711" b="11196"/>
            <a:stretch>
              <a:fillRect/>
            </a:stretch>
          </p:blipFill>
          <p:spPr>
            <a:xfrm>
              <a:off x="6512039" y="3914334"/>
              <a:ext cx="2585702" cy="1715546"/>
            </a:xfrm>
            <a:prstGeom prst="rect">
              <a:avLst/>
            </a:prstGeom>
          </p:spPr>
        </p:pic>
        <p:sp>
          <p:nvSpPr>
            <p:cNvPr id="25" name="TextBox 24">
              <a:extLst>
                <a:ext uri="{FF2B5EF4-FFF2-40B4-BE49-F238E27FC236}">
                  <a16:creationId xmlns:a16="http://schemas.microsoft.com/office/drawing/2014/main" id="{458F6CE6-E9D5-4537-05C4-FE1AD9A6D9A7}"/>
                </a:ext>
              </a:extLst>
            </p:cNvPr>
            <p:cNvSpPr txBox="1"/>
            <p:nvPr/>
          </p:nvSpPr>
          <p:spPr>
            <a:xfrm>
              <a:off x="6365415" y="5622615"/>
              <a:ext cx="2802363" cy="566765"/>
            </a:xfrm>
            <a:prstGeom prst="rect">
              <a:avLst/>
            </a:prstGeom>
            <a:noFill/>
          </p:spPr>
          <p:txBody>
            <a:bodyPr wrap="none" rtlCol="0">
              <a:spAutoFit/>
            </a:bodyPr>
            <a:lstStyle/>
            <a:p>
              <a:pPr algn="ctr"/>
              <a:r>
                <a:rPr lang="en-US" sz="1400" dirty="0"/>
                <a:t>“I heard a great voice in heaven</a:t>
              </a:r>
            </a:p>
            <a:p>
              <a:pPr algn="ctr"/>
              <a:r>
                <a:rPr lang="en-US" sz="1400" dirty="0"/>
                <a:t>saying: Alleluia!”  </a:t>
              </a:r>
              <a:r>
                <a:rPr lang="en-US" sz="1200" dirty="0"/>
                <a:t>- Rev 19:1-4</a:t>
              </a:r>
              <a:endParaRPr lang="en-US" sz="1400" dirty="0"/>
            </a:p>
          </p:txBody>
        </p:sp>
      </p:grpSp>
      <p:grpSp>
        <p:nvGrpSpPr>
          <p:cNvPr id="32" name="Group 31">
            <a:extLst>
              <a:ext uri="{FF2B5EF4-FFF2-40B4-BE49-F238E27FC236}">
                <a16:creationId xmlns:a16="http://schemas.microsoft.com/office/drawing/2014/main" id="{052E0762-DECA-06C4-6C73-8B0469E407F0}"/>
              </a:ext>
            </a:extLst>
          </p:cNvPr>
          <p:cNvGrpSpPr/>
          <p:nvPr/>
        </p:nvGrpSpPr>
        <p:grpSpPr>
          <a:xfrm>
            <a:off x="4621877" y="4760109"/>
            <a:ext cx="3045360" cy="2882964"/>
            <a:chOff x="3251574" y="764551"/>
            <a:chExt cx="4219899" cy="3994873"/>
          </a:xfrm>
        </p:grpSpPr>
        <p:sp>
          <p:nvSpPr>
            <p:cNvPr id="33" name="TextBox 32">
              <a:extLst>
                <a:ext uri="{FF2B5EF4-FFF2-40B4-BE49-F238E27FC236}">
                  <a16:creationId xmlns:a16="http://schemas.microsoft.com/office/drawing/2014/main" id="{3C644E47-660F-9F97-D63D-EA60B4EB904E}"/>
                </a:ext>
              </a:extLst>
            </p:cNvPr>
            <p:cNvSpPr txBox="1"/>
            <p:nvPr/>
          </p:nvSpPr>
          <p:spPr>
            <a:xfrm>
              <a:off x="3251574" y="4034407"/>
              <a:ext cx="4219899" cy="725017"/>
            </a:xfrm>
            <a:prstGeom prst="rect">
              <a:avLst/>
            </a:prstGeom>
            <a:noFill/>
          </p:spPr>
          <p:txBody>
            <a:bodyPr wrap="square" rtlCol="0">
              <a:spAutoFit/>
            </a:bodyPr>
            <a:lstStyle/>
            <a:p>
              <a:pPr algn="ctr"/>
              <a:r>
                <a:rPr lang="en-US" sz="1400" dirty="0"/>
                <a:t>“He sat down…and taught the people</a:t>
              </a:r>
            </a:p>
            <a:p>
              <a:pPr algn="ctr"/>
              <a:r>
                <a:rPr lang="en-US" sz="1400" dirty="0"/>
                <a:t>from the boat”  </a:t>
              </a:r>
              <a:r>
                <a:rPr lang="en-US" sz="1200" dirty="0"/>
                <a:t> - Luke 5:2-3</a:t>
              </a:r>
              <a:endParaRPr lang="en-US" sz="1400" dirty="0"/>
            </a:p>
          </p:txBody>
        </p:sp>
        <p:pic>
          <p:nvPicPr>
            <p:cNvPr id="34" name="Picture 2" descr="Jesus preaching from the side of Peter's boat. - Google Search | Jesus, Disciple, Preaching">
              <a:extLst>
                <a:ext uri="{FF2B5EF4-FFF2-40B4-BE49-F238E27FC236}">
                  <a16:creationId xmlns:a16="http://schemas.microsoft.com/office/drawing/2014/main" id="{15CFF276-31DE-D74B-D1B1-42D6E61BDF8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554"/>
            <a:stretch>
              <a:fillRect/>
            </a:stretch>
          </p:blipFill>
          <p:spPr bwMode="auto">
            <a:xfrm>
              <a:off x="3800968" y="764551"/>
              <a:ext cx="2938843" cy="333896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A87F57CD-DC02-9B76-CA1E-BAD5C80053B1}"/>
              </a:ext>
            </a:extLst>
          </p:cNvPr>
          <p:cNvSpPr txBox="1"/>
          <p:nvPr/>
        </p:nvSpPr>
        <p:spPr>
          <a:xfrm>
            <a:off x="1292842" y="7955816"/>
            <a:ext cx="5133237"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WORD</a:t>
            </a:r>
            <a:endParaRPr lang="en-US" sz="1400" dirty="0"/>
          </a:p>
        </p:txBody>
      </p:sp>
      <p:sp>
        <p:nvSpPr>
          <p:cNvPr id="15" name="TextBox 14">
            <a:extLst>
              <a:ext uri="{FF2B5EF4-FFF2-40B4-BE49-F238E27FC236}">
                <a16:creationId xmlns:a16="http://schemas.microsoft.com/office/drawing/2014/main" id="{D4DB9E9C-8B3F-9EC0-2F5E-E19B1C193B30}"/>
              </a:ext>
            </a:extLst>
          </p:cNvPr>
          <p:cNvSpPr txBox="1"/>
          <p:nvPr/>
        </p:nvSpPr>
        <p:spPr>
          <a:xfrm>
            <a:off x="914073" y="284047"/>
            <a:ext cx="5694881" cy="312310"/>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Word (God speaks to us and we, the Church, respond)</a:t>
            </a:r>
          </a:p>
        </p:txBody>
      </p:sp>
      <p:sp>
        <p:nvSpPr>
          <p:cNvPr id="3" name="TextBox 2">
            <a:extLst>
              <a:ext uri="{FF2B5EF4-FFF2-40B4-BE49-F238E27FC236}">
                <a16:creationId xmlns:a16="http://schemas.microsoft.com/office/drawing/2014/main" id="{33B54ABF-117E-540D-B3B5-B58E67354553}"/>
              </a:ext>
            </a:extLst>
          </p:cNvPr>
          <p:cNvSpPr txBox="1"/>
          <p:nvPr/>
        </p:nvSpPr>
        <p:spPr>
          <a:xfrm>
            <a:off x="6949439" y="9349740"/>
            <a:ext cx="523593" cy="369332"/>
          </a:xfrm>
          <a:prstGeom prst="rect">
            <a:avLst/>
          </a:prstGeom>
          <a:noFill/>
        </p:spPr>
        <p:txBody>
          <a:bodyPr wrap="square" rtlCol="0">
            <a:spAutoFit/>
          </a:bodyPr>
          <a:lstStyle/>
          <a:p>
            <a:r>
              <a:rPr lang="en-US" dirty="0"/>
              <a:t>10</a:t>
            </a:r>
          </a:p>
        </p:txBody>
      </p:sp>
    </p:spTree>
    <p:extLst>
      <p:ext uri="{BB962C8B-B14F-4D97-AF65-F5344CB8AC3E}">
        <p14:creationId xmlns:p14="http://schemas.microsoft.com/office/powerpoint/2010/main" val="760087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9A994-9D25-F508-F28A-F4919061CF9C}"/>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94E0FB1-EE2E-9F76-57CF-5CC61FC51F21}"/>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 name="Straight Arrow Connector 1">
            <a:extLst>
              <a:ext uri="{FF2B5EF4-FFF2-40B4-BE49-F238E27FC236}">
                <a16:creationId xmlns:a16="http://schemas.microsoft.com/office/drawing/2014/main" id="{F2B396BE-A1A6-E9F6-74C8-BA577B6F4033}"/>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F8CFE8F4-B3B7-A0F6-4A93-52C13EB3B778}"/>
              </a:ext>
            </a:extLst>
          </p:cNvPr>
          <p:cNvPicPr>
            <a:picLocks noChangeAspect="1"/>
          </p:cNvPicPr>
          <p:nvPr/>
        </p:nvPicPr>
        <p:blipFill>
          <a:blip r:embed="rId2"/>
          <a:srcRect l="44353" t="21546" r="30976" b="21701"/>
          <a:stretch>
            <a:fillRect/>
          </a:stretch>
        </p:blipFill>
        <p:spPr>
          <a:xfrm>
            <a:off x="1174997" y="8458361"/>
            <a:ext cx="1119316" cy="1448337"/>
          </a:xfrm>
          <a:prstGeom prst="rect">
            <a:avLst/>
          </a:prstGeom>
        </p:spPr>
      </p:pic>
      <p:grpSp>
        <p:nvGrpSpPr>
          <p:cNvPr id="29" name="Group 28">
            <a:extLst>
              <a:ext uri="{FF2B5EF4-FFF2-40B4-BE49-F238E27FC236}">
                <a16:creationId xmlns:a16="http://schemas.microsoft.com/office/drawing/2014/main" id="{801CD101-3CC7-ACA6-AD50-03004F93C87E}"/>
              </a:ext>
            </a:extLst>
          </p:cNvPr>
          <p:cNvGrpSpPr/>
          <p:nvPr/>
        </p:nvGrpSpPr>
        <p:grpSpPr>
          <a:xfrm>
            <a:off x="269501" y="3842810"/>
            <a:ext cx="3015556" cy="3502850"/>
            <a:chOff x="3523575" y="4346897"/>
            <a:chExt cx="2970504" cy="3450516"/>
          </a:xfrm>
        </p:grpSpPr>
        <p:pic>
          <p:nvPicPr>
            <p:cNvPr id="30" name="Picture 29">
              <a:extLst>
                <a:ext uri="{FF2B5EF4-FFF2-40B4-BE49-F238E27FC236}">
                  <a16:creationId xmlns:a16="http://schemas.microsoft.com/office/drawing/2014/main" id="{40613CAB-441D-4FA6-C2C6-E460EACE0868}"/>
                </a:ext>
              </a:extLst>
            </p:cNvPr>
            <p:cNvPicPr>
              <a:picLocks noChangeAspect="1"/>
            </p:cNvPicPr>
            <p:nvPr/>
          </p:nvPicPr>
          <p:blipFill>
            <a:blip r:embed="rId3"/>
            <a:stretch>
              <a:fillRect/>
            </a:stretch>
          </p:blipFill>
          <p:spPr>
            <a:xfrm>
              <a:off x="4026298" y="4346897"/>
              <a:ext cx="2104628" cy="2630785"/>
            </a:xfrm>
            <a:prstGeom prst="rect">
              <a:avLst/>
            </a:prstGeom>
          </p:spPr>
        </p:pic>
        <p:sp>
          <p:nvSpPr>
            <p:cNvPr id="31" name="TextBox 30">
              <a:extLst>
                <a:ext uri="{FF2B5EF4-FFF2-40B4-BE49-F238E27FC236}">
                  <a16:creationId xmlns:a16="http://schemas.microsoft.com/office/drawing/2014/main" id="{C94745F2-B79D-CEAF-4470-3BECF6151B67}"/>
                </a:ext>
              </a:extLst>
            </p:cNvPr>
            <p:cNvSpPr txBox="1"/>
            <p:nvPr/>
          </p:nvSpPr>
          <p:spPr>
            <a:xfrm>
              <a:off x="3523575" y="6959733"/>
              <a:ext cx="2970504" cy="837680"/>
            </a:xfrm>
            <a:prstGeom prst="rect">
              <a:avLst/>
            </a:prstGeom>
            <a:noFill/>
          </p:spPr>
          <p:txBody>
            <a:bodyPr wrap="none" rtlCol="0">
              <a:spAutoFit/>
            </a:bodyPr>
            <a:lstStyle/>
            <a:p>
              <a:pPr algn="ctr"/>
              <a:r>
                <a:rPr lang="en-US" sz="1400" dirty="0"/>
                <a:t>Kissing the Word of God</a:t>
              </a:r>
            </a:p>
            <a:p>
              <a:pPr algn="ctr"/>
              <a:r>
                <a:rPr lang="en-US" sz="1400" dirty="0"/>
                <a:t>“may our sins be wiped away”</a:t>
              </a:r>
            </a:p>
            <a:p>
              <a:pPr algn="ctr"/>
              <a:r>
                <a:rPr lang="en-US" sz="1200" dirty="0"/>
                <a:t>- Luke 7:38</a:t>
              </a:r>
            </a:p>
          </p:txBody>
        </p:sp>
      </p:grpSp>
      <p:sp>
        <p:nvSpPr>
          <p:cNvPr id="8" name="TextBox 7">
            <a:extLst>
              <a:ext uri="{FF2B5EF4-FFF2-40B4-BE49-F238E27FC236}">
                <a16:creationId xmlns:a16="http://schemas.microsoft.com/office/drawing/2014/main" id="{DA7AA1AF-D538-8ED8-D3A1-2DE665050182}"/>
              </a:ext>
            </a:extLst>
          </p:cNvPr>
          <p:cNvSpPr txBox="1"/>
          <p:nvPr/>
        </p:nvSpPr>
        <p:spPr>
          <a:xfrm>
            <a:off x="3510199" y="6974962"/>
            <a:ext cx="4465674" cy="584775"/>
          </a:xfrm>
          <a:prstGeom prst="rect">
            <a:avLst/>
          </a:prstGeom>
          <a:noFill/>
        </p:spPr>
        <p:txBody>
          <a:bodyPr wrap="square" rtlCol="0">
            <a:spAutoFit/>
          </a:bodyPr>
          <a:lstStyle/>
          <a:p>
            <a:pPr algn="ctr"/>
            <a:r>
              <a:rPr lang="en-US" sz="3200" b="1" dirty="0"/>
              <a:t>Homily</a:t>
            </a:r>
          </a:p>
        </p:txBody>
      </p:sp>
      <p:pic>
        <p:nvPicPr>
          <p:cNvPr id="13" name="Picture 12">
            <a:extLst>
              <a:ext uri="{FF2B5EF4-FFF2-40B4-BE49-F238E27FC236}">
                <a16:creationId xmlns:a16="http://schemas.microsoft.com/office/drawing/2014/main" id="{478A288E-A640-881A-539F-B7EB1DE28088}"/>
              </a:ext>
            </a:extLst>
          </p:cNvPr>
          <p:cNvPicPr>
            <a:picLocks noChangeAspect="1"/>
          </p:cNvPicPr>
          <p:nvPr/>
        </p:nvPicPr>
        <p:blipFill>
          <a:blip r:embed="rId4"/>
          <a:srcRect l="26885" t="19859" r="32324" b="11409"/>
          <a:stretch>
            <a:fillRect/>
          </a:stretch>
        </p:blipFill>
        <p:spPr>
          <a:xfrm>
            <a:off x="5027044" y="8459645"/>
            <a:ext cx="1526752" cy="1447052"/>
          </a:xfrm>
          <a:prstGeom prst="rect">
            <a:avLst/>
          </a:prstGeom>
        </p:spPr>
      </p:pic>
      <p:sp>
        <p:nvSpPr>
          <p:cNvPr id="10" name="TextBox 9">
            <a:extLst>
              <a:ext uri="{FF2B5EF4-FFF2-40B4-BE49-F238E27FC236}">
                <a16:creationId xmlns:a16="http://schemas.microsoft.com/office/drawing/2014/main" id="{14E6E677-2AAF-2184-D8F1-D8254A3B0AC0}"/>
              </a:ext>
            </a:extLst>
          </p:cNvPr>
          <p:cNvSpPr txBox="1"/>
          <p:nvPr/>
        </p:nvSpPr>
        <p:spPr>
          <a:xfrm>
            <a:off x="4209162" y="824831"/>
            <a:ext cx="3112414" cy="2862322"/>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Homily</a:t>
            </a:r>
          </a:p>
          <a:p>
            <a:pPr marL="107950" indent="-107950">
              <a:buFont typeface="Arial" panose="020B0604020202020204" pitchFamily="34" charset="0"/>
              <a:buChar char="•"/>
            </a:pPr>
            <a:r>
              <a:rPr lang="en-US" sz="1200" dirty="0"/>
              <a:t>The word “homily” means “explanation” in Greek. The homilist draws out the meaning of the Scripture passages just read and then reflects on how they apply to the current situation in which the faithful find themselves.  </a:t>
            </a:r>
          </a:p>
          <a:p>
            <a:pPr marL="107950" indent="-107950">
              <a:buFont typeface="Arial" panose="020B0604020202020204" pitchFamily="34" charset="0"/>
              <a:buChar char="•"/>
            </a:pPr>
            <a:r>
              <a:rPr lang="en-US" sz="1200" dirty="0"/>
              <a:t>The homily also explains the link between the Liturgy of the Word, which precedes it, and the Liturgy of the Eucharist, which is about to begin. </a:t>
            </a:r>
          </a:p>
          <a:p>
            <a:pPr marL="107950" indent="-107950">
              <a:buFont typeface="Arial" panose="020B0604020202020204" pitchFamily="34" charset="0"/>
              <a:buChar char="•"/>
            </a:pPr>
            <a:r>
              <a:rPr lang="en-US" sz="1200" dirty="0"/>
              <a:t>The homily is given by a deacon, priest, or bishop and is required for every Sunday and Holy Day of Obligation but is encouraged at all Masses. </a:t>
            </a:r>
          </a:p>
        </p:txBody>
      </p:sp>
      <p:pic>
        <p:nvPicPr>
          <p:cNvPr id="26" name="Picture 25">
            <a:extLst>
              <a:ext uri="{FF2B5EF4-FFF2-40B4-BE49-F238E27FC236}">
                <a16:creationId xmlns:a16="http://schemas.microsoft.com/office/drawing/2014/main" id="{BC353D1C-71B4-F82A-E15C-19457C2A28AA}"/>
              </a:ext>
            </a:extLst>
          </p:cNvPr>
          <p:cNvPicPr>
            <a:picLocks noChangeAspect="1"/>
          </p:cNvPicPr>
          <p:nvPr/>
        </p:nvPicPr>
        <p:blipFill>
          <a:blip r:embed="rId5"/>
          <a:srcRect l="21108" r="5101"/>
          <a:stretch>
            <a:fillRect/>
          </a:stretch>
        </p:blipFill>
        <p:spPr>
          <a:xfrm>
            <a:off x="5664718" y="4395477"/>
            <a:ext cx="1891558" cy="1661310"/>
          </a:xfrm>
          <a:prstGeom prst="rect">
            <a:avLst/>
          </a:prstGeom>
        </p:spPr>
      </p:pic>
      <p:grpSp>
        <p:nvGrpSpPr>
          <p:cNvPr id="27" name="Group 26">
            <a:extLst>
              <a:ext uri="{FF2B5EF4-FFF2-40B4-BE49-F238E27FC236}">
                <a16:creationId xmlns:a16="http://schemas.microsoft.com/office/drawing/2014/main" id="{4E03E75C-34E9-C91E-7B98-C5DEA12CBBDA}"/>
              </a:ext>
            </a:extLst>
          </p:cNvPr>
          <p:cNvGrpSpPr/>
          <p:nvPr/>
        </p:nvGrpSpPr>
        <p:grpSpPr>
          <a:xfrm>
            <a:off x="3138890" y="3842810"/>
            <a:ext cx="4809867" cy="3163871"/>
            <a:chOff x="6943264" y="3872796"/>
            <a:chExt cx="4360171" cy="2840013"/>
          </a:xfrm>
        </p:grpSpPr>
        <p:pic>
          <p:nvPicPr>
            <p:cNvPr id="28" name="Picture 27">
              <a:extLst>
                <a:ext uri="{FF2B5EF4-FFF2-40B4-BE49-F238E27FC236}">
                  <a16:creationId xmlns:a16="http://schemas.microsoft.com/office/drawing/2014/main" id="{567D943C-D847-102C-1497-D69FCBD93B19}"/>
                </a:ext>
              </a:extLst>
            </p:cNvPr>
            <p:cNvPicPr>
              <a:picLocks noChangeAspect="1"/>
            </p:cNvPicPr>
            <p:nvPr/>
          </p:nvPicPr>
          <p:blipFill>
            <a:blip r:embed="rId6"/>
            <a:stretch>
              <a:fillRect/>
            </a:stretch>
          </p:blipFill>
          <p:spPr>
            <a:xfrm>
              <a:off x="7247244" y="3872796"/>
              <a:ext cx="1909752" cy="2395962"/>
            </a:xfrm>
            <a:prstGeom prst="rect">
              <a:avLst/>
            </a:prstGeom>
          </p:spPr>
        </p:pic>
        <p:sp>
          <p:nvSpPr>
            <p:cNvPr id="35" name="TextBox 34">
              <a:extLst>
                <a:ext uri="{FF2B5EF4-FFF2-40B4-BE49-F238E27FC236}">
                  <a16:creationId xmlns:a16="http://schemas.microsoft.com/office/drawing/2014/main" id="{EE3AB011-903E-5A67-6D74-3722B678E7EC}"/>
                </a:ext>
              </a:extLst>
            </p:cNvPr>
            <p:cNvSpPr txBox="1"/>
            <p:nvPr/>
          </p:nvSpPr>
          <p:spPr>
            <a:xfrm>
              <a:off x="6943264" y="6243147"/>
              <a:ext cx="4360171" cy="469662"/>
            </a:xfrm>
            <a:prstGeom prst="rect">
              <a:avLst/>
            </a:prstGeom>
            <a:noFill/>
          </p:spPr>
          <p:txBody>
            <a:bodyPr wrap="square" rtlCol="0">
              <a:spAutoFit/>
            </a:bodyPr>
            <a:lstStyle/>
            <a:p>
              <a:pPr algn="ctr"/>
              <a:r>
                <a:rPr lang="en-US" sz="1400" dirty="0"/>
                <a:t>Peter lifted up his voice…and [explaining the Gospel] exhorted them.   </a:t>
              </a:r>
              <a:r>
                <a:rPr lang="en-US" sz="1200" dirty="0"/>
                <a:t>- Acts 14-40</a:t>
              </a:r>
            </a:p>
          </p:txBody>
        </p:sp>
      </p:grpSp>
      <p:sp>
        <p:nvSpPr>
          <p:cNvPr id="6" name="TextBox 5">
            <a:extLst>
              <a:ext uri="{FF2B5EF4-FFF2-40B4-BE49-F238E27FC236}">
                <a16:creationId xmlns:a16="http://schemas.microsoft.com/office/drawing/2014/main" id="{6AB0B634-1D03-FEB3-46D8-79EA2A7CC163}"/>
              </a:ext>
            </a:extLst>
          </p:cNvPr>
          <p:cNvSpPr txBox="1"/>
          <p:nvPr/>
        </p:nvSpPr>
        <p:spPr>
          <a:xfrm>
            <a:off x="1292842" y="7955816"/>
            <a:ext cx="5133237"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WORD</a:t>
            </a:r>
            <a:endParaRPr lang="en-US" sz="1400" dirty="0"/>
          </a:p>
        </p:txBody>
      </p:sp>
      <p:sp>
        <p:nvSpPr>
          <p:cNvPr id="15" name="TextBox 14">
            <a:extLst>
              <a:ext uri="{FF2B5EF4-FFF2-40B4-BE49-F238E27FC236}">
                <a16:creationId xmlns:a16="http://schemas.microsoft.com/office/drawing/2014/main" id="{9428E5D0-1FAE-CF22-6DB5-9F968848ACE6}"/>
              </a:ext>
            </a:extLst>
          </p:cNvPr>
          <p:cNvSpPr txBox="1"/>
          <p:nvPr/>
        </p:nvSpPr>
        <p:spPr>
          <a:xfrm>
            <a:off x="914073" y="284047"/>
            <a:ext cx="5694881" cy="312310"/>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Word (God speaks to us and we, the Church, respond)</a:t>
            </a:r>
          </a:p>
        </p:txBody>
      </p:sp>
      <p:sp>
        <p:nvSpPr>
          <p:cNvPr id="16" name="TextBox 15">
            <a:extLst>
              <a:ext uri="{FF2B5EF4-FFF2-40B4-BE49-F238E27FC236}">
                <a16:creationId xmlns:a16="http://schemas.microsoft.com/office/drawing/2014/main" id="{0F6FD8D7-6E59-A974-1D30-EE9D9C6E5094}"/>
              </a:ext>
            </a:extLst>
          </p:cNvPr>
          <p:cNvSpPr txBox="1"/>
          <p:nvPr/>
        </p:nvSpPr>
        <p:spPr>
          <a:xfrm>
            <a:off x="384323" y="1021147"/>
            <a:ext cx="2867483" cy="2123658"/>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Gospel (concluded)</a:t>
            </a:r>
          </a:p>
          <a:p>
            <a:pPr marL="107950" indent="-107950">
              <a:buFont typeface="Arial" panose="020B0604020202020204" pitchFamily="34" charset="0"/>
              <a:buChar char="•"/>
            </a:pPr>
            <a:r>
              <a:rPr lang="en-US" sz="1200" dirty="0"/>
              <a:t>When the Gospel is finished the deacon or priest says: “The Gospel of the Lord.”  The people respond: “Praise to you Lord, Jesus Christ.” </a:t>
            </a:r>
          </a:p>
          <a:p>
            <a:pPr marL="107950" indent="-107950">
              <a:buFont typeface="Arial" panose="020B0604020202020204" pitchFamily="34" charset="0"/>
              <a:buChar char="•"/>
            </a:pPr>
            <a:r>
              <a:rPr lang="en-US" sz="1200" dirty="0"/>
              <a:t>The deacon kisses the Gospel text and prays: “Through the words of the Gospel may our sins be wiped away.”</a:t>
            </a:r>
          </a:p>
          <a:p>
            <a:pPr marL="107950" indent="-107950">
              <a:buFont typeface="Arial" panose="020B0604020202020204" pitchFamily="34" charset="0"/>
              <a:buChar char="•"/>
            </a:pPr>
            <a:r>
              <a:rPr lang="en-US" sz="1200" dirty="0"/>
              <a:t>This prayer indicates that the Gospel may be understood as a “sacramental” effecting the remission of venial sins.</a:t>
            </a:r>
          </a:p>
        </p:txBody>
      </p:sp>
      <p:sp>
        <p:nvSpPr>
          <p:cNvPr id="3" name="TextBox 2">
            <a:extLst>
              <a:ext uri="{FF2B5EF4-FFF2-40B4-BE49-F238E27FC236}">
                <a16:creationId xmlns:a16="http://schemas.microsoft.com/office/drawing/2014/main" id="{7C139F17-069B-3776-B7B2-76680C75887B}"/>
              </a:ext>
            </a:extLst>
          </p:cNvPr>
          <p:cNvSpPr txBox="1"/>
          <p:nvPr/>
        </p:nvSpPr>
        <p:spPr>
          <a:xfrm>
            <a:off x="-374715" y="6991588"/>
            <a:ext cx="4465674" cy="584775"/>
          </a:xfrm>
          <a:prstGeom prst="rect">
            <a:avLst/>
          </a:prstGeom>
          <a:noFill/>
        </p:spPr>
        <p:txBody>
          <a:bodyPr wrap="square" rtlCol="0">
            <a:spAutoFit/>
          </a:bodyPr>
          <a:lstStyle/>
          <a:p>
            <a:pPr algn="ctr"/>
            <a:r>
              <a:rPr lang="en-US" sz="3200" b="1" dirty="0"/>
              <a:t>Gospel</a:t>
            </a:r>
          </a:p>
        </p:txBody>
      </p:sp>
      <p:sp>
        <p:nvSpPr>
          <p:cNvPr id="4" name="TextBox 3">
            <a:extLst>
              <a:ext uri="{FF2B5EF4-FFF2-40B4-BE49-F238E27FC236}">
                <a16:creationId xmlns:a16="http://schemas.microsoft.com/office/drawing/2014/main" id="{A8BDBD5E-E700-03CB-8FB2-C491F0749D2C}"/>
              </a:ext>
            </a:extLst>
          </p:cNvPr>
          <p:cNvSpPr txBox="1"/>
          <p:nvPr/>
        </p:nvSpPr>
        <p:spPr>
          <a:xfrm>
            <a:off x="502920" y="9555480"/>
            <a:ext cx="715684" cy="369332"/>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443915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7E3A4-AAEB-15F0-7AF7-BED3EFAEE9A1}"/>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ECC657C-A857-0030-680B-E3869F7E3285}"/>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 name="Straight Arrow Connector 1">
            <a:extLst>
              <a:ext uri="{FF2B5EF4-FFF2-40B4-BE49-F238E27FC236}">
                <a16:creationId xmlns:a16="http://schemas.microsoft.com/office/drawing/2014/main" id="{D6ED2B7F-2D4D-D752-B908-88C02621F54B}"/>
              </a:ext>
            </a:extLst>
          </p:cNvPr>
          <p:cNvCxnSpPr>
            <a:cxnSpLocks/>
          </p:cNvCxnSpPr>
          <p:nvPr/>
        </p:nvCxnSpPr>
        <p:spPr>
          <a:xfrm>
            <a:off x="-1841282" y="8293395"/>
            <a:ext cx="1023814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B0B8DF9-4C96-1A10-2929-B734428E80D3}"/>
              </a:ext>
            </a:extLst>
          </p:cNvPr>
          <p:cNvSpPr txBox="1"/>
          <p:nvPr/>
        </p:nvSpPr>
        <p:spPr>
          <a:xfrm>
            <a:off x="1901735" y="6974964"/>
            <a:ext cx="4465674" cy="584775"/>
          </a:xfrm>
          <a:prstGeom prst="rect">
            <a:avLst/>
          </a:prstGeom>
          <a:noFill/>
        </p:spPr>
        <p:txBody>
          <a:bodyPr wrap="square" rtlCol="0">
            <a:spAutoFit/>
          </a:bodyPr>
          <a:lstStyle/>
          <a:p>
            <a:pPr algn="ctr"/>
            <a:r>
              <a:rPr lang="en-US" sz="3200" b="1" dirty="0"/>
              <a:t>The Creed</a:t>
            </a:r>
          </a:p>
        </p:txBody>
      </p:sp>
      <p:pic>
        <p:nvPicPr>
          <p:cNvPr id="11" name="Picture 10">
            <a:extLst>
              <a:ext uri="{FF2B5EF4-FFF2-40B4-BE49-F238E27FC236}">
                <a16:creationId xmlns:a16="http://schemas.microsoft.com/office/drawing/2014/main" id="{C6CF6A3B-60BC-8516-DC8E-7B50F7A41518}"/>
              </a:ext>
            </a:extLst>
          </p:cNvPr>
          <p:cNvPicPr>
            <a:picLocks noChangeAspect="1"/>
          </p:cNvPicPr>
          <p:nvPr/>
        </p:nvPicPr>
        <p:blipFill>
          <a:blip r:embed="rId2"/>
          <a:srcRect l="41967" t="19483" r="30634" b="18920"/>
          <a:stretch>
            <a:fillRect/>
          </a:stretch>
        </p:blipFill>
        <p:spPr>
          <a:xfrm>
            <a:off x="3532896" y="8471812"/>
            <a:ext cx="1101618" cy="1393099"/>
          </a:xfrm>
          <a:prstGeom prst="rect">
            <a:avLst/>
          </a:prstGeom>
        </p:spPr>
      </p:pic>
      <p:grpSp>
        <p:nvGrpSpPr>
          <p:cNvPr id="25" name="Group 24">
            <a:extLst>
              <a:ext uri="{FF2B5EF4-FFF2-40B4-BE49-F238E27FC236}">
                <a16:creationId xmlns:a16="http://schemas.microsoft.com/office/drawing/2014/main" id="{EDA0C99B-3AD1-CAD8-B770-2AFF8D5936C1}"/>
              </a:ext>
            </a:extLst>
          </p:cNvPr>
          <p:cNvGrpSpPr/>
          <p:nvPr/>
        </p:nvGrpSpPr>
        <p:grpSpPr>
          <a:xfrm>
            <a:off x="3637828" y="2298567"/>
            <a:ext cx="4465674" cy="4993209"/>
            <a:chOff x="12278789" y="4198613"/>
            <a:chExt cx="3782084" cy="4228863"/>
          </a:xfrm>
        </p:grpSpPr>
        <p:pic>
          <p:nvPicPr>
            <p:cNvPr id="26" name="Picture 25">
              <a:extLst>
                <a:ext uri="{FF2B5EF4-FFF2-40B4-BE49-F238E27FC236}">
                  <a16:creationId xmlns:a16="http://schemas.microsoft.com/office/drawing/2014/main" id="{2D8717A4-F196-F24F-1409-010BEF88FB62}"/>
                </a:ext>
              </a:extLst>
            </p:cNvPr>
            <p:cNvPicPr>
              <a:picLocks noChangeAspect="1"/>
            </p:cNvPicPr>
            <p:nvPr/>
          </p:nvPicPr>
          <p:blipFill>
            <a:blip r:embed="rId3"/>
            <a:stretch>
              <a:fillRect/>
            </a:stretch>
          </p:blipFill>
          <p:spPr>
            <a:xfrm>
              <a:off x="12858727" y="4198613"/>
              <a:ext cx="2608111" cy="3564419"/>
            </a:xfrm>
            <a:prstGeom prst="rect">
              <a:avLst/>
            </a:prstGeom>
          </p:spPr>
        </p:pic>
        <p:sp>
          <p:nvSpPr>
            <p:cNvPr id="27" name="TextBox 26">
              <a:extLst>
                <a:ext uri="{FF2B5EF4-FFF2-40B4-BE49-F238E27FC236}">
                  <a16:creationId xmlns:a16="http://schemas.microsoft.com/office/drawing/2014/main" id="{83FF6693-F7C2-A4BB-1E7C-DDAA802412C4}"/>
                </a:ext>
              </a:extLst>
            </p:cNvPr>
            <p:cNvSpPr txBox="1"/>
            <p:nvPr/>
          </p:nvSpPr>
          <p:spPr>
            <a:xfrm>
              <a:off x="12278789" y="7718775"/>
              <a:ext cx="3782084" cy="708701"/>
            </a:xfrm>
            <a:prstGeom prst="rect">
              <a:avLst/>
            </a:prstGeom>
            <a:noFill/>
          </p:spPr>
          <p:txBody>
            <a:bodyPr wrap="none" rtlCol="0">
              <a:spAutoFit/>
            </a:bodyPr>
            <a:lstStyle/>
            <a:p>
              <a:pPr algn="ctr"/>
              <a:r>
                <a:rPr lang="en-US" sz="1400" dirty="0"/>
                <a:t>CREDO: “I believe in one God…</a:t>
              </a:r>
            </a:p>
            <a:p>
              <a:pPr algn="ctr"/>
              <a:r>
                <a:rPr lang="en-US" sz="1400" dirty="0"/>
                <a:t>The Father…Son…and Holy Spirit”</a:t>
              </a:r>
            </a:p>
          </p:txBody>
        </p:sp>
      </p:grpSp>
      <p:sp>
        <p:nvSpPr>
          <p:cNvPr id="36" name="Cloud 35">
            <a:extLst>
              <a:ext uri="{FF2B5EF4-FFF2-40B4-BE49-F238E27FC236}">
                <a16:creationId xmlns:a16="http://schemas.microsoft.com/office/drawing/2014/main" id="{0FF72922-B4CD-1896-FD54-A9984B9D5009}"/>
              </a:ext>
            </a:extLst>
          </p:cNvPr>
          <p:cNvSpPr/>
          <p:nvPr/>
        </p:nvSpPr>
        <p:spPr>
          <a:xfrm rot="1596784">
            <a:off x="492190" y="1085351"/>
            <a:ext cx="2079770" cy="1314193"/>
          </a:xfrm>
          <a:prstGeom prst="cloud">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Silence</a:t>
            </a:r>
            <a:endParaRPr lang="en-US" sz="1200" b="1" dirty="0">
              <a:solidFill>
                <a:schemeClr val="tx1"/>
              </a:solidFill>
            </a:endParaRPr>
          </a:p>
        </p:txBody>
      </p:sp>
      <p:sp>
        <p:nvSpPr>
          <p:cNvPr id="8" name="TextBox 7">
            <a:extLst>
              <a:ext uri="{FF2B5EF4-FFF2-40B4-BE49-F238E27FC236}">
                <a16:creationId xmlns:a16="http://schemas.microsoft.com/office/drawing/2014/main" id="{876A64A5-041E-A500-240E-0B084E426331}"/>
              </a:ext>
            </a:extLst>
          </p:cNvPr>
          <p:cNvSpPr txBox="1"/>
          <p:nvPr/>
        </p:nvSpPr>
        <p:spPr>
          <a:xfrm>
            <a:off x="1292842" y="7955816"/>
            <a:ext cx="5133237"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WORD</a:t>
            </a:r>
            <a:endParaRPr lang="en-US" sz="1400" dirty="0"/>
          </a:p>
        </p:txBody>
      </p:sp>
      <p:sp>
        <p:nvSpPr>
          <p:cNvPr id="10" name="TextBox 9">
            <a:extLst>
              <a:ext uri="{FF2B5EF4-FFF2-40B4-BE49-F238E27FC236}">
                <a16:creationId xmlns:a16="http://schemas.microsoft.com/office/drawing/2014/main" id="{6FABD18C-1952-D03D-5913-628EE60B80B7}"/>
              </a:ext>
            </a:extLst>
          </p:cNvPr>
          <p:cNvSpPr txBox="1"/>
          <p:nvPr/>
        </p:nvSpPr>
        <p:spPr>
          <a:xfrm>
            <a:off x="914073" y="284047"/>
            <a:ext cx="5694881" cy="312310"/>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Word (God speaks to us and we, the Church, respond)</a:t>
            </a:r>
          </a:p>
        </p:txBody>
      </p:sp>
      <p:sp>
        <p:nvSpPr>
          <p:cNvPr id="4" name="TextBox 3">
            <a:extLst>
              <a:ext uri="{FF2B5EF4-FFF2-40B4-BE49-F238E27FC236}">
                <a16:creationId xmlns:a16="http://schemas.microsoft.com/office/drawing/2014/main" id="{66334373-8297-AC30-4E2F-70E270EC6E75}"/>
              </a:ext>
            </a:extLst>
          </p:cNvPr>
          <p:cNvSpPr txBox="1"/>
          <p:nvPr/>
        </p:nvSpPr>
        <p:spPr>
          <a:xfrm>
            <a:off x="605859" y="2892084"/>
            <a:ext cx="3378332" cy="3231654"/>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The Creed</a:t>
            </a:r>
          </a:p>
          <a:p>
            <a:pPr marL="107950" lvl="1" indent="-107950">
              <a:buFont typeface="Arial" panose="020B0604020202020204" pitchFamily="34" charset="0"/>
              <a:buChar char="•"/>
            </a:pPr>
            <a:r>
              <a:rPr lang="en-US" sz="1200" dirty="0"/>
              <a:t>After the homily and a period of silence, the Creed or Profession of Faith is said on Sundays and Solemnities. The Nicene Creed is usually used, but in certain circumstances the Apostles Creed may be used.  </a:t>
            </a:r>
          </a:p>
          <a:p>
            <a:pPr marL="107950" lvl="1" indent="-107950">
              <a:buFont typeface="Arial" panose="020B0604020202020204" pitchFamily="34" charset="0"/>
              <a:buChar char="•"/>
            </a:pPr>
            <a:r>
              <a:rPr lang="en-US" sz="1200" dirty="0"/>
              <a:t>The Creeds have their origin in Baptism and are important reminders that it is only through Baptism that we can enter into the Liturgy of the Eucharist which is about to begin.</a:t>
            </a:r>
          </a:p>
          <a:p>
            <a:pPr marL="107950" indent="-107950">
              <a:buFont typeface="Arial" panose="020B0604020202020204" pitchFamily="34" charset="0"/>
              <a:buChar char="•"/>
            </a:pPr>
            <a:r>
              <a:rPr lang="en-US" sz="1200" dirty="0"/>
              <a:t>As the Liturgy of the Word concludes, the assembly stands and with one voice declares all that the apostolic Church believes in its careful listening to the Word of God.  Every baptized person confirms again his or her belonging to the community that believes these things.	</a:t>
            </a:r>
          </a:p>
        </p:txBody>
      </p:sp>
      <p:sp>
        <p:nvSpPr>
          <p:cNvPr id="6" name="TextBox 5">
            <a:extLst>
              <a:ext uri="{FF2B5EF4-FFF2-40B4-BE49-F238E27FC236}">
                <a16:creationId xmlns:a16="http://schemas.microsoft.com/office/drawing/2014/main" id="{F78F4A89-7906-2D6F-30B7-E52BCE17822E}"/>
              </a:ext>
            </a:extLst>
          </p:cNvPr>
          <p:cNvSpPr txBox="1"/>
          <p:nvPr/>
        </p:nvSpPr>
        <p:spPr>
          <a:xfrm>
            <a:off x="6949439" y="9349740"/>
            <a:ext cx="523593" cy="369332"/>
          </a:xfrm>
          <a:prstGeom prst="rect">
            <a:avLst/>
          </a:prstGeom>
          <a:noFill/>
        </p:spPr>
        <p:txBody>
          <a:bodyPr wrap="square" rtlCol="0">
            <a:spAutoFit/>
          </a:bodyPr>
          <a:lstStyle/>
          <a:p>
            <a:r>
              <a:rPr lang="en-US" dirty="0"/>
              <a:t>12</a:t>
            </a:r>
          </a:p>
        </p:txBody>
      </p:sp>
    </p:spTree>
    <p:extLst>
      <p:ext uri="{BB962C8B-B14F-4D97-AF65-F5344CB8AC3E}">
        <p14:creationId xmlns:p14="http://schemas.microsoft.com/office/powerpoint/2010/main" val="684650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7FA14-E0CD-9C8E-BA1F-F6CDEC1AA906}"/>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06AEF9F-DB32-136A-59D7-4E84EB5DECE7}"/>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 name="Straight Arrow Connector 1">
            <a:extLst>
              <a:ext uri="{FF2B5EF4-FFF2-40B4-BE49-F238E27FC236}">
                <a16:creationId xmlns:a16="http://schemas.microsoft.com/office/drawing/2014/main" id="{255015DF-073F-9089-1711-504BDB8E4BBA}"/>
              </a:ext>
            </a:extLst>
          </p:cNvPr>
          <p:cNvCxnSpPr>
            <a:cxnSpLocks/>
          </p:cNvCxnSpPr>
          <p:nvPr/>
        </p:nvCxnSpPr>
        <p:spPr>
          <a:xfrm>
            <a:off x="-3886200" y="8293395"/>
            <a:ext cx="10835640" cy="0"/>
          </a:xfrm>
          <a:prstGeom prst="straightConnector1">
            <a:avLst/>
          </a:prstGeom>
          <a:ln w="101600">
            <a:solidFill>
              <a:srgbClr val="FF0000"/>
            </a:solidFill>
            <a:headEnd type="none"/>
            <a:tailEnd type="stealth"/>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FC79F982-FC1D-04C1-3DDE-0AC66276D8B0}"/>
              </a:ext>
            </a:extLst>
          </p:cNvPr>
          <p:cNvSpPr txBox="1"/>
          <p:nvPr/>
        </p:nvSpPr>
        <p:spPr>
          <a:xfrm>
            <a:off x="1886266" y="6974963"/>
            <a:ext cx="4465674" cy="584775"/>
          </a:xfrm>
          <a:prstGeom prst="rect">
            <a:avLst/>
          </a:prstGeom>
          <a:noFill/>
        </p:spPr>
        <p:txBody>
          <a:bodyPr wrap="square" rtlCol="0">
            <a:spAutoFit/>
          </a:bodyPr>
          <a:lstStyle/>
          <a:p>
            <a:pPr algn="ctr"/>
            <a:r>
              <a:rPr lang="en-US" sz="3200" b="1" dirty="0"/>
              <a:t>Prayers of Faithful</a:t>
            </a:r>
          </a:p>
        </p:txBody>
      </p:sp>
      <p:grpSp>
        <p:nvGrpSpPr>
          <p:cNvPr id="6" name="Group 5">
            <a:extLst>
              <a:ext uri="{FF2B5EF4-FFF2-40B4-BE49-F238E27FC236}">
                <a16:creationId xmlns:a16="http://schemas.microsoft.com/office/drawing/2014/main" id="{BBC23A7C-D71D-8C02-7436-6C723443D83E}"/>
              </a:ext>
            </a:extLst>
          </p:cNvPr>
          <p:cNvGrpSpPr/>
          <p:nvPr/>
        </p:nvGrpSpPr>
        <p:grpSpPr>
          <a:xfrm>
            <a:off x="3327539" y="8471811"/>
            <a:ext cx="1453756" cy="1199894"/>
            <a:chOff x="10239702" y="4186676"/>
            <a:chExt cx="1259462" cy="882394"/>
          </a:xfrm>
        </p:grpSpPr>
        <p:pic>
          <p:nvPicPr>
            <p:cNvPr id="7" name="Picture 6">
              <a:extLst>
                <a:ext uri="{FF2B5EF4-FFF2-40B4-BE49-F238E27FC236}">
                  <a16:creationId xmlns:a16="http://schemas.microsoft.com/office/drawing/2014/main" id="{C3D041EE-3762-89D8-9A29-CB534166784F}"/>
                </a:ext>
              </a:extLst>
            </p:cNvPr>
            <p:cNvPicPr>
              <a:picLocks noChangeAspect="1"/>
            </p:cNvPicPr>
            <p:nvPr/>
          </p:nvPicPr>
          <p:blipFill>
            <a:blip r:embed="rId2"/>
            <a:srcRect l="16761" t="7840" r="41197" b="2395"/>
            <a:stretch>
              <a:fillRect/>
            </a:stretch>
          </p:blipFill>
          <p:spPr>
            <a:xfrm>
              <a:off x="10239702" y="4186676"/>
              <a:ext cx="734713" cy="882394"/>
            </a:xfrm>
            <a:prstGeom prst="rect">
              <a:avLst/>
            </a:prstGeom>
          </p:spPr>
        </p:pic>
        <p:pic>
          <p:nvPicPr>
            <p:cNvPr id="9" name="Picture 8">
              <a:extLst>
                <a:ext uri="{FF2B5EF4-FFF2-40B4-BE49-F238E27FC236}">
                  <a16:creationId xmlns:a16="http://schemas.microsoft.com/office/drawing/2014/main" id="{4997A336-6F17-38C2-4B17-A72E89D3D9BE}"/>
                </a:ext>
              </a:extLst>
            </p:cNvPr>
            <p:cNvPicPr>
              <a:picLocks noChangeAspect="1"/>
            </p:cNvPicPr>
            <p:nvPr/>
          </p:nvPicPr>
          <p:blipFill>
            <a:blip r:embed="rId3"/>
            <a:srcRect l="51027" t="21510" r="28715" b="17930"/>
            <a:stretch>
              <a:fillRect/>
            </a:stretch>
          </p:blipFill>
          <p:spPr>
            <a:xfrm>
              <a:off x="10974415" y="4186676"/>
              <a:ext cx="524749" cy="882394"/>
            </a:xfrm>
            <a:prstGeom prst="rect">
              <a:avLst/>
            </a:prstGeom>
          </p:spPr>
        </p:pic>
      </p:grpSp>
      <p:sp>
        <p:nvSpPr>
          <p:cNvPr id="24" name="TextBox 23">
            <a:extLst>
              <a:ext uri="{FF2B5EF4-FFF2-40B4-BE49-F238E27FC236}">
                <a16:creationId xmlns:a16="http://schemas.microsoft.com/office/drawing/2014/main" id="{7ED8A0AE-4DE0-97B6-405B-7963D2D282C2}"/>
              </a:ext>
            </a:extLst>
          </p:cNvPr>
          <p:cNvSpPr txBox="1"/>
          <p:nvPr/>
        </p:nvSpPr>
        <p:spPr>
          <a:xfrm>
            <a:off x="605191" y="874522"/>
            <a:ext cx="3197884" cy="4154984"/>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Prayers of the Faithful</a:t>
            </a:r>
          </a:p>
          <a:p>
            <a:pPr marL="106363" lvl="1" indent="-106363">
              <a:buFont typeface="Arial" panose="020B0604020202020204" pitchFamily="34" charset="0"/>
              <a:buChar char="•"/>
            </a:pPr>
            <a:r>
              <a:rPr lang="en-US" sz="1200" dirty="0"/>
              <a:t>The priest, as a living sacrament of Christ at the head of His body, invites the people to pray.  Then a deacon, or some other person, articulates particular petitions on behalf of the assembly. </a:t>
            </a:r>
          </a:p>
          <a:p>
            <a:pPr marL="106363" lvl="1" indent="-106363">
              <a:buFont typeface="Arial" panose="020B0604020202020204" pitchFamily="34" charset="0"/>
              <a:buChar char="•"/>
            </a:pPr>
            <a:r>
              <a:rPr lang="en-US" sz="1200" dirty="0"/>
              <a:t>The assembly responds with its combined voice to each petition bringing before God the needs of the Church and the whole world.</a:t>
            </a:r>
          </a:p>
          <a:p>
            <a:pPr marL="106363" lvl="1" indent="-106363">
              <a:buFont typeface="Arial" panose="020B0604020202020204" pitchFamily="34" charset="0"/>
              <a:buChar char="•"/>
            </a:pPr>
            <a:r>
              <a:rPr lang="en-US" sz="1200" dirty="0"/>
              <a:t>The movement of the prayer is toward God the Father through Christ in the person of the priest.  This is a sharing of his priestly role of interceding for the world; each member of the assembly exercises their Common Priesthood received in Baptism.</a:t>
            </a:r>
          </a:p>
          <a:p>
            <a:pPr marL="106363" lvl="1" indent="-106363">
              <a:buFont typeface="Arial" panose="020B0604020202020204" pitchFamily="34" charset="0"/>
              <a:buChar char="•"/>
            </a:pPr>
            <a:r>
              <a:rPr lang="en-US" sz="1200" dirty="0"/>
              <a:t>The Prayers of the Faithful are a bridge between the Liturgy of the Word and Liturgy of the Eucharist.  All that we pray for will be brought forward with the bread and wine and placed in Christ’s hands for transformation.</a:t>
            </a:r>
          </a:p>
        </p:txBody>
      </p:sp>
      <p:grpSp>
        <p:nvGrpSpPr>
          <p:cNvPr id="28" name="Group 27">
            <a:extLst>
              <a:ext uri="{FF2B5EF4-FFF2-40B4-BE49-F238E27FC236}">
                <a16:creationId xmlns:a16="http://schemas.microsoft.com/office/drawing/2014/main" id="{61718CB9-8782-8604-EC10-10FA89E3F268}"/>
              </a:ext>
            </a:extLst>
          </p:cNvPr>
          <p:cNvGrpSpPr/>
          <p:nvPr/>
        </p:nvGrpSpPr>
        <p:grpSpPr>
          <a:xfrm>
            <a:off x="3470443" y="2909457"/>
            <a:ext cx="3887008" cy="4477349"/>
            <a:chOff x="12939731" y="6719702"/>
            <a:chExt cx="2755712" cy="3265527"/>
          </a:xfrm>
        </p:grpSpPr>
        <p:pic>
          <p:nvPicPr>
            <p:cNvPr id="29" name="Picture 2" descr="Praying Hands, 1508, 1943. by Albrecht Dürer">
              <a:extLst>
                <a:ext uri="{FF2B5EF4-FFF2-40B4-BE49-F238E27FC236}">
                  <a16:creationId xmlns:a16="http://schemas.microsoft.com/office/drawing/2014/main" id="{E80BCDF4-CF4D-E168-0C5B-FACCD452C5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4464" y="6719702"/>
              <a:ext cx="1677749" cy="247552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E284023-B2E2-D764-FB41-8B94D839F8BE}"/>
                </a:ext>
              </a:extLst>
            </p:cNvPr>
            <p:cNvSpPr txBox="1"/>
            <p:nvPr/>
          </p:nvSpPr>
          <p:spPr>
            <a:xfrm>
              <a:off x="12939731" y="9145059"/>
              <a:ext cx="2755712" cy="840170"/>
            </a:xfrm>
            <a:prstGeom prst="rect">
              <a:avLst/>
            </a:prstGeom>
            <a:noFill/>
          </p:spPr>
          <p:txBody>
            <a:bodyPr wrap="none" rtlCol="0">
              <a:spAutoFit/>
            </a:bodyPr>
            <a:lstStyle/>
            <a:p>
              <a:pPr algn="ctr"/>
              <a:r>
                <a:rPr lang="en-US" sz="1400" dirty="0"/>
                <a:t>For these petitions we pray…</a:t>
              </a:r>
            </a:p>
            <a:p>
              <a:pPr algn="ctr"/>
              <a:r>
                <a:rPr lang="en-US" sz="1400" dirty="0"/>
                <a:t>“Lord, Hear our Prayer”</a:t>
              </a:r>
            </a:p>
            <a:p>
              <a:pPr algn="ctr"/>
              <a:r>
                <a:rPr lang="en-US" sz="1200" dirty="0"/>
                <a:t>- Psalm 143:1, Psalm 102:1</a:t>
              </a:r>
            </a:p>
          </p:txBody>
        </p:sp>
      </p:grpSp>
      <p:cxnSp>
        <p:nvCxnSpPr>
          <p:cNvPr id="17" name="Straight Connector 16">
            <a:extLst>
              <a:ext uri="{FF2B5EF4-FFF2-40B4-BE49-F238E27FC236}">
                <a16:creationId xmlns:a16="http://schemas.microsoft.com/office/drawing/2014/main" id="{4B81143C-E856-1B50-56D5-3559C349C8A8}"/>
              </a:ext>
            </a:extLst>
          </p:cNvPr>
          <p:cNvCxnSpPr>
            <a:cxnSpLocks/>
          </p:cNvCxnSpPr>
          <p:nvPr/>
        </p:nvCxnSpPr>
        <p:spPr>
          <a:xfrm flipV="1">
            <a:off x="7133733" y="446568"/>
            <a:ext cx="0" cy="9122735"/>
          </a:xfrm>
          <a:prstGeom prst="line">
            <a:avLst/>
          </a:prstGeom>
          <a:ln w="1270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B767B420-8F03-E577-3FB7-66DBE96C6E5A}"/>
              </a:ext>
            </a:extLst>
          </p:cNvPr>
          <p:cNvCxnSpPr>
            <a:cxnSpLocks/>
          </p:cNvCxnSpPr>
          <p:nvPr/>
        </p:nvCxnSpPr>
        <p:spPr>
          <a:xfrm>
            <a:off x="7265324" y="8296940"/>
            <a:ext cx="4300109" cy="0"/>
          </a:xfrm>
          <a:prstGeom prst="straightConnector1">
            <a:avLst/>
          </a:prstGeom>
          <a:ln w="101600">
            <a:solidFill>
              <a:srgbClr val="FF0000"/>
            </a:solidFill>
            <a:headEnd type="stealth"/>
            <a:tailEnd type="non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A78DB1E-1E3A-27AC-DDCC-C8CC47C38E02}"/>
              </a:ext>
            </a:extLst>
          </p:cNvPr>
          <p:cNvSpPr txBox="1"/>
          <p:nvPr/>
        </p:nvSpPr>
        <p:spPr>
          <a:xfrm>
            <a:off x="1292842" y="7955816"/>
            <a:ext cx="5133237"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WORD</a:t>
            </a:r>
            <a:endParaRPr lang="en-US" sz="1400" dirty="0"/>
          </a:p>
        </p:txBody>
      </p:sp>
      <p:sp>
        <p:nvSpPr>
          <p:cNvPr id="10" name="TextBox 9">
            <a:extLst>
              <a:ext uri="{FF2B5EF4-FFF2-40B4-BE49-F238E27FC236}">
                <a16:creationId xmlns:a16="http://schemas.microsoft.com/office/drawing/2014/main" id="{C3270E2E-6E39-B75F-BC2F-6AE1FC3030AF}"/>
              </a:ext>
            </a:extLst>
          </p:cNvPr>
          <p:cNvSpPr txBox="1"/>
          <p:nvPr/>
        </p:nvSpPr>
        <p:spPr>
          <a:xfrm>
            <a:off x="914073" y="284047"/>
            <a:ext cx="5694881" cy="312310"/>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Word (God speaks to us and we, the Church, respond)</a:t>
            </a:r>
          </a:p>
        </p:txBody>
      </p:sp>
      <p:sp>
        <p:nvSpPr>
          <p:cNvPr id="3" name="TextBox 2">
            <a:extLst>
              <a:ext uri="{FF2B5EF4-FFF2-40B4-BE49-F238E27FC236}">
                <a16:creationId xmlns:a16="http://schemas.microsoft.com/office/drawing/2014/main" id="{FC21B375-6EEF-5F10-E1EA-9691B1BD3DF6}"/>
              </a:ext>
            </a:extLst>
          </p:cNvPr>
          <p:cNvSpPr txBox="1"/>
          <p:nvPr/>
        </p:nvSpPr>
        <p:spPr>
          <a:xfrm>
            <a:off x="502920" y="9555480"/>
            <a:ext cx="715684" cy="369332"/>
          </a:xfrm>
          <a:prstGeom prst="rect">
            <a:avLst/>
          </a:prstGeom>
          <a:noFill/>
        </p:spPr>
        <p:txBody>
          <a:bodyPr wrap="square" rtlCol="0">
            <a:spAutoFit/>
          </a:bodyPr>
          <a:lstStyle/>
          <a:p>
            <a:r>
              <a:rPr lang="en-US" dirty="0"/>
              <a:t>13</a:t>
            </a:r>
          </a:p>
        </p:txBody>
      </p:sp>
    </p:spTree>
    <p:extLst>
      <p:ext uri="{BB962C8B-B14F-4D97-AF65-F5344CB8AC3E}">
        <p14:creationId xmlns:p14="http://schemas.microsoft.com/office/powerpoint/2010/main" val="3162466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A4049-D8E7-73A6-5863-7CE1CEA6CFE2}"/>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5DF9979-7E42-D443-CE5C-07AEDCD19476}"/>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 name="Straight Arrow Connector 1">
            <a:extLst>
              <a:ext uri="{FF2B5EF4-FFF2-40B4-BE49-F238E27FC236}">
                <a16:creationId xmlns:a16="http://schemas.microsoft.com/office/drawing/2014/main" id="{A6155976-E9B7-8DCB-8937-948839F8ECF2}"/>
              </a:ext>
            </a:extLst>
          </p:cNvPr>
          <p:cNvCxnSpPr>
            <a:cxnSpLocks/>
          </p:cNvCxnSpPr>
          <p:nvPr/>
        </p:nvCxnSpPr>
        <p:spPr>
          <a:xfrm>
            <a:off x="-1791402" y="8293395"/>
            <a:ext cx="1023814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3E4D19E-120B-3645-CAB0-53061967C7BC}"/>
              </a:ext>
            </a:extLst>
          </p:cNvPr>
          <p:cNvSpPr txBox="1"/>
          <p:nvPr/>
        </p:nvSpPr>
        <p:spPr>
          <a:xfrm>
            <a:off x="1745553" y="6974962"/>
            <a:ext cx="4465674" cy="584775"/>
          </a:xfrm>
          <a:prstGeom prst="rect">
            <a:avLst/>
          </a:prstGeom>
          <a:noFill/>
        </p:spPr>
        <p:txBody>
          <a:bodyPr wrap="square" rtlCol="0">
            <a:spAutoFit/>
          </a:bodyPr>
          <a:lstStyle/>
          <a:p>
            <a:pPr algn="ctr"/>
            <a:r>
              <a:rPr lang="en-US" sz="3200" b="1" dirty="0"/>
              <a:t>The Collection</a:t>
            </a:r>
          </a:p>
        </p:txBody>
      </p:sp>
      <p:pic>
        <p:nvPicPr>
          <p:cNvPr id="18" name="Picture 17">
            <a:extLst>
              <a:ext uri="{FF2B5EF4-FFF2-40B4-BE49-F238E27FC236}">
                <a16:creationId xmlns:a16="http://schemas.microsoft.com/office/drawing/2014/main" id="{6AF795C8-D535-CA1A-E6E9-8828977A4E55}"/>
              </a:ext>
            </a:extLst>
          </p:cNvPr>
          <p:cNvPicPr>
            <a:picLocks noChangeAspect="1"/>
          </p:cNvPicPr>
          <p:nvPr/>
        </p:nvPicPr>
        <p:blipFill>
          <a:blip r:embed="rId2"/>
          <a:srcRect l="28597" t="50000" r="27134"/>
          <a:stretch>
            <a:fillRect/>
          </a:stretch>
        </p:blipFill>
        <p:spPr>
          <a:xfrm>
            <a:off x="3001036" y="8465811"/>
            <a:ext cx="1898059" cy="1205895"/>
          </a:xfrm>
          <a:prstGeom prst="rect">
            <a:avLst/>
          </a:prstGeom>
        </p:spPr>
      </p:pic>
      <p:grpSp>
        <p:nvGrpSpPr>
          <p:cNvPr id="19" name="Group 18">
            <a:extLst>
              <a:ext uri="{FF2B5EF4-FFF2-40B4-BE49-F238E27FC236}">
                <a16:creationId xmlns:a16="http://schemas.microsoft.com/office/drawing/2014/main" id="{99C61FD2-AAC1-6F6F-805D-275905F1A74D}"/>
              </a:ext>
            </a:extLst>
          </p:cNvPr>
          <p:cNvGrpSpPr/>
          <p:nvPr/>
        </p:nvGrpSpPr>
        <p:grpSpPr>
          <a:xfrm>
            <a:off x="1649875" y="3324894"/>
            <a:ext cx="4469044" cy="3742656"/>
            <a:chOff x="6290315" y="6107820"/>
            <a:chExt cx="4328755" cy="3579203"/>
          </a:xfrm>
        </p:grpSpPr>
        <p:pic>
          <p:nvPicPr>
            <p:cNvPr id="31" name="Picture 30">
              <a:extLst>
                <a:ext uri="{FF2B5EF4-FFF2-40B4-BE49-F238E27FC236}">
                  <a16:creationId xmlns:a16="http://schemas.microsoft.com/office/drawing/2014/main" id="{5DCCD6FF-75F9-4DC8-406F-932355EAF6F2}"/>
                </a:ext>
              </a:extLst>
            </p:cNvPr>
            <p:cNvPicPr>
              <a:picLocks noChangeAspect="1"/>
            </p:cNvPicPr>
            <p:nvPr/>
          </p:nvPicPr>
          <p:blipFill>
            <a:blip r:embed="rId3"/>
            <a:srcRect l="10028" t="8925" r="6949" b="10026"/>
            <a:stretch>
              <a:fillRect/>
            </a:stretch>
          </p:blipFill>
          <p:spPr>
            <a:xfrm>
              <a:off x="7122268" y="6107820"/>
              <a:ext cx="2636805" cy="3133628"/>
            </a:xfrm>
            <a:prstGeom prst="rect">
              <a:avLst/>
            </a:prstGeom>
          </p:spPr>
        </p:pic>
        <p:sp>
          <p:nvSpPr>
            <p:cNvPr id="32" name="TextBox 31">
              <a:extLst>
                <a:ext uri="{FF2B5EF4-FFF2-40B4-BE49-F238E27FC236}">
                  <a16:creationId xmlns:a16="http://schemas.microsoft.com/office/drawing/2014/main" id="{92F8C4A5-15B5-5065-952E-D3D979BAD091}"/>
                </a:ext>
              </a:extLst>
            </p:cNvPr>
            <p:cNvSpPr txBox="1"/>
            <p:nvPr/>
          </p:nvSpPr>
          <p:spPr>
            <a:xfrm>
              <a:off x="6290315" y="9186654"/>
              <a:ext cx="4328755" cy="500369"/>
            </a:xfrm>
            <a:prstGeom prst="rect">
              <a:avLst/>
            </a:prstGeom>
            <a:noFill/>
          </p:spPr>
          <p:txBody>
            <a:bodyPr wrap="none" rtlCol="0">
              <a:spAutoFit/>
            </a:bodyPr>
            <a:lstStyle/>
            <a:p>
              <a:pPr algn="ctr"/>
              <a:r>
                <a:rPr lang="en-US" sz="1400" dirty="0"/>
                <a:t>“The poor widow…out of her poverty…put in all she had,</a:t>
              </a:r>
            </a:p>
            <a:p>
              <a:pPr algn="ctr"/>
              <a:r>
                <a:rPr lang="en-US" sz="1400" dirty="0"/>
                <a:t>her entire life.”   </a:t>
              </a:r>
              <a:r>
                <a:rPr lang="en-US" sz="1200" dirty="0"/>
                <a:t>- Mk 12:41f, Lk 21:1f</a:t>
              </a:r>
            </a:p>
          </p:txBody>
        </p:sp>
      </p:grpSp>
      <p:sp>
        <p:nvSpPr>
          <p:cNvPr id="33" name="TextBox 32">
            <a:extLst>
              <a:ext uri="{FF2B5EF4-FFF2-40B4-BE49-F238E27FC236}">
                <a16:creationId xmlns:a16="http://schemas.microsoft.com/office/drawing/2014/main" id="{F488A6F0-F528-E11C-4D7F-8D9296B8DCB7}"/>
              </a:ext>
            </a:extLst>
          </p:cNvPr>
          <p:cNvSpPr txBox="1"/>
          <p:nvPr/>
        </p:nvSpPr>
        <p:spPr>
          <a:xfrm>
            <a:off x="897448" y="819551"/>
            <a:ext cx="6051993" cy="2308324"/>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The Collection</a:t>
            </a:r>
          </a:p>
          <a:p>
            <a:pPr marL="107950" lvl="1" indent="-107950">
              <a:buFont typeface="Arial" panose="020B0604020202020204" pitchFamily="34" charset="0"/>
              <a:buChar char="•"/>
            </a:pPr>
            <a:r>
              <a:rPr lang="en-US" sz="1200" dirty="0"/>
              <a:t>As bread and wine are prepared to be brought forward for the Eucharistic sacrifice, some among the assembly begin to collect gifts of money.  The money is not merely something practical; it represents our work, our time, our personal sacrifice of returning God’s gifts.</a:t>
            </a:r>
          </a:p>
          <a:p>
            <a:pPr marL="107950" lvl="1" indent="-107950">
              <a:buFont typeface="Arial" panose="020B0604020202020204" pitchFamily="34" charset="0"/>
              <a:buChar char="•"/>
            </a:pPr>
            <a:r>
              <a:rPr lang="en-US" sz="1200" dirty="0"/>
              <a:t>St Paul urged us “to offer your bodies as a living sacrifice, holy and pleasing to God” (Rom 12:1).  The collection represents this offering done “through, with and in” Christ’s offering enacted in what follows.</a:t>
            </a:r>
          </a:p>
          <a:p>
            <a:pPr marL="107950" lvl="1" indent="-107950">
              <a:buFont typeface="Arial" panose="020B0604020202020204" pitchFamily="34" charset="0"/>
              <a:buChar char="•"/>
            </a:pPr>
            <a:r>
              <a:rPr lang="en-US" sz="1200" dirty="0"/>
              <a:t>The people should reflect on what aspects of their lives they might offer: efforts, failures, trials, anxieties, desires, joys.  These spiritual offerings are presented along with material ones in the hope that they will be transformed.  The action is saying to Christ: “Do something with this.  Make our lives be what Your life was and is.”</a:t>
            </a:r>
          </a:p>
        </p:txBody>
      </p:sp>
      <p:sp>
        <p:nvSpPr>
          <p:cNvPr id="8" name="TextBox 7">
            <a:extLst>
              <a:ext uri="{FF2B5EF4-FFF2-40B4-BE49-F238E27FC236}">
                <a16:creationId xmlns:a16="http://schemas.microsoft.com/office/drawing/2014/main" id="{389C6BBF-8E38-DD9F-C00C-BB3988B71BF2}"/>
              </a:ext>
            </a:extLst>
          </p:cNvPr>
          <p:cNvSpPr txBox="1"/>
          <p:nvPr/>
        </p:nvSpPr>
        <p:spPr>
          <a:xfrm>
            <a:off x="1292842"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EUCHARIST</a:t>
            </a:r>
            <a:endParaRPr lang="en-US" sz="1400" dirty="0"/>
          </a:p>
        </p:txBody>
      </p:sp>
      <p:sp>
        <p:nvSpPr>
          <p:cNvPr id="13" name="TextBox 12">
            <a:extLst>
              <a:ext uri="{FF2B5EF4-FFF2-40B4-BE49-F238E27FC236}">
                <a16:creationId xmlns:a16="http://schemas.microsoft.com/office/drawing/2014/main" id="{1D4E8E73-4D93-DF4D-BA08-6D621093486D}"/>
              </a:ext>
            </a:extLst>
          </p:cNvPr>
          <p:cNvSpPr txBox="1"/>
          <p:nvPr/>
        </p:nvSpPr>
        <p:spPr>
          <a:xfrm>
            <a:off x="361517" y="293893"/>
            <a:ext cx="7020184"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Eucharist </a:t>
            </a:r>
            <a:r>
              <a:rPr lang="en-US" sz="1200" b="1" i="1" dirty="0"/>
              <a:t>(Through the Holy Spirit, Christ offers His sacrifice &amp; ours to the Father)</a:t>
            </a:r>
            <a:endParaRPr lang="en-US" sz="1400" b="1" i="1" dirty="0"/>
          </a:p>
        </p:txBody>
      </p:sp>
      <p:sp>
        <p:nvSpPr>
          <p:cNvPr id="3" name="TextBox 2">
            <a:extLst>
              <a:ext uri="{FF2B5EF4-FFF2-40B4-BE49-F238E27FC236}">
                <a16:creationId xmlns:a16="http://schemas.microsoft.com/office/drawing/2014/main" id="{E2B061F4-BB07-B519-A525-9C375C9DBD42}"/>
              </a:ext>
            </a:extLst>
          </p:cNvPr>
          <p:cNvSpPr txBox="1"/>
          <p:nvPr/>
        </p:nvSpPr>
        <p:spPr>
          <a:xfrm>
            <a:off x="6949439" y="9349740"/>
            <a:ext cx="523593" cy="369332"/>
          </a:xfrm>
          <a:prstGeom prst="rect">
            <a:avLst/>
          </a:prstGeom>
          <a:noFill/>
        </p:spPr>
        <p:txBody>
          <a:bodyPr wrap="square" rtlCol="0">
            <a:spAutoFit/>
          </a:bodyPr>
          <a:lstStyle/>
          <a:p>
            <a:r>
              <a:rPr lang="en-US" dirty="0"/>
              <a:t>14</a:t>
            </a:r>
          </a:p>
        </p:txBody>
      </p:sp>
    </p:spTree>
    <p:extLst>
      <p:ext uri="{BB962C8B-B14F-4D97-AF65-F5344CB8AC3E}">
        <p14:creationId xmlns:p14="http://schemas.microsoft.com/office/powerpoint/2010/main" val="398841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DA662-E198-5414-C639-91745B8BEA32}"/>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8BF07E7-DC50-ECA4-F50F-DBA0588A0E80}"/>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7F8C7F5-EE78-B377-BE0A-749A06360C0A}"/>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D0A2E11C-6579-8CC4-14A9-0A5AB7533467}"/>
              </a:ext>
            </a:extLst>
          </p:cNvPr>
          <p:cNvGrpSpPr/>
          <p:nvPr/>
        </p:nvGrpSpPr>
        <p:grpSpPr>
          <a:xfrm>
            <a:off x="325615" y="4186280"/>
            <a:ext cx="2617551" cy="3280143"/>
            <a:chOff x="3800994" y="3457429"/>
            <a:chExt cx="2851921" cy="3305657"/>
          </a:xfrm>
        </p:grpSpPr>
        <p:pic>
          <p:nvPicPr>
            <p:cNvPr id="18" name="Picture 17">
              <a:extLst>
                <a:ext uri="{FF2B5EF4-FFF2-40B4-BE49-F238E27FC236}">
                  <a16:creationId xmlns:a16="http://schemas.microsoft.com/office/drawing/2014/main" id="{E5818CC8-48F2-BE59-24CF-58E3D48D7468}"/>
                </a:ext>
              </a:extLst>
            </p:cNvPr>
            <p:cNvPicPr>
              <a:picLocks noChangeAspect="1"/>
            </p:cNvPicPr>
            <p:nvPr/>
          </p:nvPicPr>
          <p:blipFill>
            <a:blip r:embed="rId2"/>
            <a:stretch>
              <a:fillRect/>
            </a:stretch>
          </p:blipFill>
          <p:spPr>
            <a:xfrm>
              <a:off x="4079074" y="3457429"/>
              <a:ext cx="2288757" cy="2433927"/>
            </a:xfrm>
            <a:prstGeom prst="rect">
              <a:avLst/>
            </a:prstGeom>
          </p:spPr>
        </p:pic>
        <p:sp>
          <p:nvSpPr>
            <p:cNvPr id="19" name="TextBox 18">
              <a:extLst>
                <a:ext uri="{FF2B5EF4-FFF2-40B4-BE49-F238E27FC236}">
                  <a16:creationId xmlns:a16="http://schemas.microsoft.com/office/drawing/2014/main" id="{10777AC1-58B6-9500-99A6-C91A3A8E079C}"/>
                </a:ext>
              </a:extLst>
            </p:cNvPr>
            <p:cNvSpPr txBox="1"/>
            <p:nvPr/>
          </p:nvSpPr>
          <p:spPr>
            <a:xfrm>
              <a:off x="3800994" y="5875664"/>
              <a:ext cx="2851921" cy="887422"/>
            </a:xfrm>
            <a:prstGeom prst="rect">
              <a:avLst/>
            </a:prstGeom>
            <a:noFill/>
          </p:spPr>
          <p:txBody>
            <a:bodyPr wrap="none" rtlCol="0">
              <a:spAutoFit/>
            </a:bodyPr>
            <a:lstStyle/>
            <a:p>
              <a:pPr algn="ctr"/>
              <a:r>
                <a:rPr lang="en-US" sz="1400" dirty="0"/>
                <a:t>The people bring bread &amp;</a:t>
              </a:r>
              <a:br>
                <a:rPr lang="en-US" sz="1400" dirty="0"/>
              </a:br>
              <a:r>
                <a:rPr lang="en-US" sz="1400" dirty="0"/>
                <a:t>wine like Melchizedek.</a:t>
              </a:r>
            </a:p>
            <a:p>
              <a:pPr algn="ctr"/>
              <a:r>
                <a:rPr lang="en-US" sz="1200" dirty="0"/>
                <a:t>- Genesis 14:18f</a:t>
              </a:r>
            </a:p>
          </p:txBody>
        </p:sp>
      </p:grpSp>
      <p:sp>
        <p:nvSpPr>
          <p:cNvPr id="24" name="TextBox 23">
            <a:extLst>
              <a:ext uri="{FF2B5EF4-FFF2-40B4-BE49-F238E27FC236}">
                <a16:creationId xmlns:a16="http://schemas.microsoft.com/office/drawing/2014/main" id="{30F50666-45BF-9B14-E956-1BF11760FEF7}"/>
              </a:ext>
            </a:extLst>
          </p:cNvPr>
          <p:cNvSpPr txBox="1"/>
          <p:nvPr/>
        </p:nvSpPr>
        <p:spPr>
          <a:xfrm>
            <a:off x="1614157" y="6974964"/>
            <a:ext cx="4652775" cy="584773"/>
          </a:xfrm>
          <a:prstGeom prst="rect">
            <a:avLst/>
          </a:prstGeom>
          <a:noFill/>
        </p:spPr>
        <p:txBody>
          <a:bodyPr wrap="square" rtlCol="0">
            <a:spAutoFit/>
          </a:bodyPr>
          <a:lstStyle/>
          <a:p>
            <a:pPr algn="ctr"/>
            <a:r>
              <a:rPr lang="en-US" sz="3200" b="1" dirty="0"/>
              <a:t>The Offertory</a:t>
            </a:r>
          </a:p>
        </p:txBody>
      </p:sp>
      <p:pic>
        <p:nvPicPr>
          <p:cNvPr id="25" name="Picture 24">
            <a:extLst>
              <a:ext uri="{FF2B5EF4-FFF2-40B4-BE49-F238E27FC236}">
                <a16:creationId xmlns:a16="http://schemas.microsoft.com/office/drawing/2014/main" id="{5C478862-A207-3979-5408-819B8FCA05FE}"/>
              </a:ext>
            </a:extLst>
          </p:cNvPr>
          <p:cNvPicPr>
            <a:picLocks noChangeAspect="1"/>
          </p:cNvPicPr>
          <p:nvPr/>
        </p:nvPicPr>
        <p:blipFill>
          <a:blip r:embed="rId3"/>
          <a:srcRect l="26268" t="28122" r="28732"/>
          <a:stretch>
            <a:fillRect/>
          </a:stretch>
        </p:blipFill>
        <p:spPr>
          <a:xfrm>
            <a:off x="840972" y="8505933"/>
            <a:ext cx="1369522" cy="1230480"/>
          </a:xfrm>
          <a:prstGeom prst="rect">
            <a:avLst/>
          </a:prstGeom>
        </p:spPr>
      </p:pic>
      <p:pic>
        <p:nvPicPr>
          <p:cNvPr id="26" name="Picture 25">
            <a:extLst>
              <a:ext uri="{FF2B5EF4-FFF2-40B4-BE49-F238E27FC236}">
                <a16:creationId xmlns:a16="http://schemas.microsoft.com/office/drawing/2014/main" id="{F24736DD-EF3E-C644-F342-AC59DA589163}"/>
              </a:ext>
            </a:extLst>
          </p:cNvPr>
          <p:cNvPicPr>
            <a:picLocks noChangeAspect="1"/>
          </p:cNvPicPr>
          <p:nvPr/>
        </p:nvPicPr>
        <p:blipFill>
          <a:blip r:embed="rId4"/>
          <a:srcRect l="43497" t="18608" r="47551" b="59608"/>
          <a:stretch>
            <a:fillRect/>
          </a:stretch>
        </p:blipFill>
        <p:spPr>
          <a:xfrm>
            <a:off x="4389090" y="8524582"/>
            <a:ext cx="898920" cy="1230481"/>
          </a:xfrm>
          <a:prstGeom prst="rect">
            <a:avLst/>
          </a:prstGeom>
        </p:spPr>
      </p:pic>
      <p:pic>
        <p:nvPicPr>
          <p:cNvPr id="27" name="Picture 26">
            <a:extLst>
              <a:ext uri="{FF2B5EF4-FFF2-40B4-BE49-F238E27FC236}">
                <a16:creationId xmlns:a16="http://schemas.microsoft.com/office/drawing/2014/main" id="{896809AC-709A-5993-A973-3D00AFABBEE9}"/>
              </a:ext>
            </a:extLst>
          </p:cNvPr>
          <p:cNvPicPr>
            <a:picLocks noChangeAspect="1"/>
          </p:cNvPicPr>
          <p:nvPr/>
        </p:nvPicPr>
        <p:blipFill>
          <a:blip r:embed="rId5"/>
          <a:srcRect l="42912" t="17230" r="42348" b="57809"/>
          <a:stretch>
            <a:fillRect/>
          </a:stretch>
        </p:blipFill>
        <p:spPr>
          <a:xfrm>
            <a:off x="2894506" y="8505933"/>
            <a:ext cx="1291865" cy="1230480"/>
          </a:xfrm>
          <a:prstGeom prst="rect">
            <a:avLst/>
          </a:prstGeom>
        </p:spPr>
      </p:pic>
      <p:pic>
        <p:nvPicPr>
          <p:cNvPr id="28" name="Picture 27">
            <a:extLst>
              <a:ext uri="{FF2B5EF4-FFF2-40B4-BE49-F238E27FC236}">
                <a16:creationId xmlns:a16="http://schemas.microsoft.com/office/drawing/2014/main" id="{A1FE8C35-3DFF-C017-4003-D7B047823920}"/>
              </a:ext>
            </a:extLst>
          </p:cNvPr>
          <p:cNvPicPr>
            <a:picLocks noChangeAspect="1"/>
          </p:cNvPicPr>
          <p:nvPr/>
        </p:nvPicPr>
        <p:blipFill>
          <a:blip r:embed="rId6"/>
          <a:srcRect l="53844" t="16103" r="31268" b="48926"/>
          <a:stretch>
            <a:fillRect/>
          </a:stretch>
        </p:blipFill>
        <p:spPr>
          <a:xfrm>
            <a:off x="6099896" y="8524581"/>
            <a:ext cx="931267" cy="1230480"/>
          </a:xfrm>
          <a:prstGeom prst="rect">
            <a:avLst/>
          </a:prstGeom>
        </p:spPr>
      </p:pic>
      <p:sp>
        <p:nvSpPr>
          <p:cNvPr id="29" name="TextBox 28">
            <a:extLst>
              <a:ext uri="{FF2B5EF4-FFF2-40B4-BE49-F238E27FC236}">
                <a16:creationId xmlns:a16="http://schemas.microsoft.com/office/drawing/2014/main" id="{DE2735FF-A108-5E83-33E9-A2CCFD71CFEC}"/>
              </a:ext>
            </a:extLst>
          </p:cNvPr>
          <p:cNvSpPr txBox="1"/>
          <p:nvPr/>
        </p:nvSpPr>
        <p:spPr>
          <a:xfrm>
            <a:off x="557642" y="795693"/>
            <a:ext cx="6641179" cy="2862322"/>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The Offertory</a:t>
            </a:r>
          </a:p>
          <a:p>
            <a:pPr marL="107950" lvl="1" indent="-107950">
              <a:buFont typeface="Arial" panose="020B0604020202020204" pitchFamily="34" charset="0"/>
              <a:buChar char="•"/>
            </a:pPr>
            <a:r>
              <a:rPr lang="en-US" sz="1200" dirty="0"/>
              <a:t>Gifts of bread and wine are brought to the altar…products of the cooperation between the Creator and human beings and representing our cooperation with Jesus’ sacrifice about to occur.  This is an exercise of the Common Priesthood of the faithful.</a:t>
            </a:r>
          </a:p>
          <a:p>
            <a:pPr marL="107950" lvl="1" indent="-107950">
              <a:buFont typeface="Arial" panose="020B0604020202020204" pitchFamily="34" charset="0"/>
              <a:buChar char="•"/>
            </a:pPr>
            <a:r>
              <a:rPr lang="en-US" sz="1200" dirty="0"/>
              <a:t>A magnificent exchange begins to take place.  We bring our lives, efforts, failures, trials, anxieties, joys and we place them in the hands of Christ (the priest), who joins them to his own offering.</a:t>
            </a:r>
          </a:p>
          <a:p>
            <a:pPr marL="107950" lvl="1" indent="-107950">
              <a:buFont typeface="Arial" panose="020B0604020202020204" pitchFamily="34" charset="0"/>
              <a:buChar char="•"/>
            </a:pPr>
            <a:r>
              <a:rPr lang="en-US" sz="1200" dirty="0"/>
              <a:t>After the procession, the bread and wine are brought to the altar, and the priest blesses God in thanksgiving and anticipation of their transformation into “the bread of life” and “our spiritual drink.”</a:t>
            </a:r>
          </a:p>
          <a:p>
            <a:pPr marL="107950" lvl="1" indent="-107950">
              <a:buFont typeface="Arial" panose="020B0604020202020204" pitchFamily="34" charset="0"/>
              <a:buChar char="•"/>
            </a:pPr>
            <a:r>
              <a:rPr lang="en-US" sz="1200" dirty="0"/>
              <a:t>The priest or deacon mixes a drop of water into the wine with an inaudible prayer that calls to mind the mystery.  The water placed in the wine represents our poor humanity, which will be completely joined to Christ’s divinity.</a:t>
            </a:r>
          </a:p>
          <a:p>
            <a:pPr marL="107950" lvl="1" indent="-107950">
              <a:buFont typeface="Arial" panose="020B0604020202020204" pitchFamily="34" charset="0"/>
              <a:buChar char="•"/>
            </a:pPr>
            <a:r>
              <a:rPr lang="en-US" sz="1200" dirty="0"/>
              <a:t>The priest washes his hands as a reminder that the level of action is about to shift and his hands now turn to a new purpose.  His hands become Christ’s own hands that will take up the gifts, transform them, and offer them to the Father.</a:t>
            </a:r>
          </a:p>
        </p:txBody>
      </p:sp>
      <p:grpSp>
        <p:nvGrpSpPr>
          <p:cNvPr id="30" name="Group 29">
            <a:extLst>
              <a:ext uri="{FF2B5EF4-FFF2-40B4-BE49-F238E27FC236}">
                <a16:creationId xmlns:a16="http://schemas.microsoft.com/office/drawing/2014/main" id="{B40B1B16-7710-300D-0DC9-7D1C4F7160D9}"/>
              </a:ext>
            </a:extLst>
          </p:cNvPr>
          <p:cNvGrpSpPr/>
          <p:nvPr/>
        </p:nvGrpSpPr>
        <p:grpSpPr>
          <a:xfrm>
            <a:off x="2800302" y="3862405"/>
            <a:ext cx="2688435" cy="2830933"/>
            <a:chOff x="7900953" y="3528568"/>
            <a:chExt cx="2251443" cy="2370779"/>
          </a:xfrm>
        </p:grpSpPr>
        <p:pic>
          <p:nvPicPr>
            <p:cNvPr id="31" name="Picture 30">
              <a:extLst>
                <a:ext uri="{FF2B5EF4-FFF2-40B4-BE49-F238E27FC236}">
                  <a16:creationId xmlns:a16="http://schemas.microsoft.com/office/drawing/2014/main" id="{CCD5E70E-DCBF-0CBD-BEB8-07615CDFC024}"/>
                </a:ext>
              </a:extLst>
            </p:cNvPr>
            <p:cNvPicPr>
              <a:picLocks noChangeAspect="1"/>
            </p:cNvPicPr>
            <p:nvPr/>
          </p:nvPicPr>
          <p:blipFill>
            <a:blip r:embed="rId7"/>
            <a:srcRect l="3237" r="11901"/>
            <a:stretch>
              <a:fillRect/>
            </a:stretch>
          </p:blipFill>
          <p:spPr>
            <a:xfrm>
              <a:off x="7900953" y="3528568"/>
              <a:ext cx="2251443" cy="1392860"/>
            </a:xfrm>
            <a:prstGeom prst="rect">
              <a:avLst/>
            </a:prstGeom>
          </p:spPr>
        </p:pic>
        <p:sp>
          <p:nvSpPr>
            <p:cNvPr id="32" name="TextBox 31">
              <a:extLst>
                <a:ext uri="{FF2B5EF4-FFF2-40B4-BE49-F238E27FC236}">
                  <a16:creationId xmlns:a16="http://schemas.microsoft.com/office/drawing/2014/main" id="{35FB4107-B49E-9E45-6CA8-8B0165DF9ED6}"/>
                </a:ext>
              </a:extLst>
            </p:cNvPr>
            <p:cNvSpPr txBox="1"/>
            <p:nvPr/>
          </p:nvSpPr>
          <p:spPr>
            <a:xfrm>
              <a:off x="8167010" y="4945676"/>
              <a:ext cx="1680148" cy="953671"/>
            </a:xfrm>
            <a:prstGeom prst="rect">
              <a:avLst/>
            </a:prstGeom>
            <a:noFill/>
          </p:spPr>
          <p:txBody>
            <a:bodyPr wrap="none" rtlCol="0">
              <a:spAutoFit/>
            </a:bodyPr>
            <a:lstStyle/>
            <a:p>
              <a:pPr algn="ctr"/>
              <a:r>
                <a:rPr lang="en-US" sz="1400" dirty="0"/>
                <a:t>“By the mystery of this </a:t>
              </a:r>
            </a:p>
            <a:p>
              <a:pPr algn="ctr"/>
              <a:r>
                <a:rPr lang="en-US" sz="1400" dirty="0"/>
                <a:t>water &amp; wine</a:t>
              </a:r>
            </a:p>
            <a:p>
              <a:pPr algn="ctr"/>
              <a:r>
                <a:rPr lang="en-US" sz="1400" dirty="0"/>
                <a:t>may we share </a:t>
              </a:r>
            </a:p>
            <a:p>
              <a:pPr algn="ctr"/>
              <a:r>
                <a:rPr lang="en-US" sz="1400" dirty="0"/>
                <a:t>in the Divinity of Christ”</a:t>
              </a:r>
            </a:p>
            <a:p>
              <a:pPr algn="ctr"/>
              <a:r>
                <a:rPr lang="en-US" sz="1200" dirty="0"/>
                <a:t>- John 2:1-12</a:t>
              </a:r>
            </a:p>
          </p:txBody>
        </p:sp>
      </p:grpSp>
      <p:grpSp>
        <p:nvGrpSpPr>
          <p:cNvPr id="33" name="Group 32">
            <a:extLst>
              <a:ext uri="{FF2B5EF4-FFF2-40B4-BE49-F238E27FC236}">
                <a16:creationId xmlns:a16="http://schemas.microsoft.com/office/drawing/2014/main" id="{638F431F-8CB4-1643-36A3-45EB41AF0829}"/>
              </a:ext>
            </a:extLst>
          </p:cNvPr>
          <p:cNvGrpSpPr/>
          <p:nvPr/>
        </p:nvGrpSpPr>
        <p:grpSpPr>
          <a:xfrm>
            <a:off x="5349758" y="4770227"/>
            <a:ext cx="2513009" cy="2415141"/>
            <a:chOff x="894579" y="6380483"/>
            <a:chExt cx="2253021" cy="2165279"/>
          </a:xfrm>
        </p:grpSpPr>
        <p:pic>
          <p:nvPicPr>
            <p:cNvPr id="34" name="Picture 2" descr="Psalm 51:2 &quot;Wash Me from My Iniquity&quot; #dailybibleverse #bibleverseoftheday #Jesus #Jesusaves ...">
              <a:extLst>
                <a:ext uri="{FF2B5EF4-FFF2-40B4-BE49-F238E27FC236}">
                  <a16:creationId xmlns:a16="http://schemas.microsoft.com/office/drawing/2014/main" id="{E3BB697B-C256-C7B4-1EDA-723763C884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9023" y="6380483"/>
              <a:ext cx="1617173" cy="161717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C0D563B9-3494-B4D8-59E9-786897FFA811}"/>
                </a:ext>
              </a:extLst>
            </p:cNvPr>
            <p:cNvSpPr txBox="1"/>
            <p:nvPr/>
          </p:nvSpPr>
          <p:spPr>
            <a:xfrm>
              <a:off x="894579" y="7974722"/>
              <a:ext cx="2253021" cy="571040"/>
            </a:xfrm>
            <a:prstGeom prst="rect">
              <a:avLst/>
            </a:prstGeom>
            <a:noFill/>
          </p:spPr>
          <p:txBody>
            <a:bodyPr wrap="none" rtlCol="0">
              <a:spAutoFit/>
            </a:bodyPr>
            <a:lstStyle/>
            <a:p>
              <a:pPr algn="ctr"/>
              <a:r>
                <a:rPr lang="en-US" sz="1400" dirty="0"/>
                <a:t>The priest prays silently</a:t>
              </a:r>
            </a:p>
            <a:p>
              <a:pPr algn="ctr"/>
              <a:r>
                <a:rPr lang="en-US" sz="1400" dirty="0"/>
                <a:t> as he washed his hands</a:t>
              </a:r>
            </a:p>
          </p:txBody>
        </p:sp>
      </p:grpSp>
      <p:sp>
        <p:nvSpPr>
          <p:cNvPr id="2" name="TextBox 1">
            <a:extLst>
              <a:ext uri="{FF2B5EF4-FFF2-40B4-BE49-F238E27FC236}">
                <a16:creationId xmlns:a16="http://schemas.microsoft.com/office/drawing/2014/main" id="{8FDB72A0-2DFB-3C27-4908-BEEB1CCFE31F}"/>
              </a:ext>
            </a:extLst>
          </p:cNvPr>
          <p:cNvSpPr txBox="1"/>
          <p:nvPr/>
        </p:nvSpPr>
        <p:spPr>
          <a:xfrm>
            <a:off x="1292842"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EUCHARIST</a:t>
            </a:r>
            <a:endParaRPr lang="en-US" sz="1400" dirty="0"/>
          </a:p>
        </p:txBody>
      </p:sp>
      <p:sp>
        <p:nvSpPr>
          <p:cNvPr id="8" name="TextBox 7">
            <a:extLst>
              <a:ext uri="{FF2B5EF4-FFF2-40B4-BE49-F238E27FC236}">
                <a16:creationId xmlns:a16="http://schemas.microsoft.com/office/drawing/2014/main" id="{1AAFDDF8-290B-A6C9-6F72-B44028735D8B}"/>
              </a:ext>
            </a:extLst>
          </p:cNvPr>
          <p:cNvSpPr txBox="1"/>
          <p:nvPr/>
        </p:nvSpPr>
        <p:spPr>
          <a:xfrm>
            <a:off x="361517" y="293893"/>
            <a:ext cx="7020184"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Eucharist </a:t>
            </a:r>
            <a:r>
              <a:rPr lang="en-US" sz="1200" b="1" i="1" dirty="0"/>
              <a:t>(Through the Holy Spirit, Christ offers His sacrifice &amp; ours to the Father)</a:t>
            </a:r>
            <a:endParaRPr lang="en-US" sz="1400" b="1" i="1" dirty="0"/>
          </a:p>
        </p:txBody>
      </p:sp>
      <p:sp>
        <p:nvSpPr>
          <p:cNvPr id="3" name="TextBox 2">
            <a:extLst>
              <a:ext uri="{FF2B5EF4-FFF2-40B4-BE49-F238E27FC236}">
                <a16:creationId xmlns:a16="http://schemas.microsoft.com/office/drawing/2014/main" id="{7A869BFC-9443-F55A-DEE0-42AB0A110C5F}"/>
              </a:ext>
            </a:extLst>
          </p:cNvPr>
          <p:cNvSpPr txBox="1"/>
          <p:nvPr/>
        </p:nvSpPr>
        <p:spPr>
          <a:xfrm>
            <a:off x="456028" y="9555480"/>
            <a:ext cx="715684" cy="369332"/>
          </a:xfrm>
          <a:prstGeom prst="rect">
            <a:avLst/>
          </a:prstGeom>
          <a:noFill/>
        </p:spPr>
        <p:txBody>
          <a:bodyPr wrap="square" rtlCol="0">
            <a:spAutoFit/>
          </a:bodyPr>
          <a:lstStyle/>
          <a:p>
            <a:r>
              <a:rPr lang="en-US" dirty="0"/>
              <a:t>15</a:t>
            </a:r>
          </a:p>
        </p:txBody>
      </p:sp>
    </p:spTree>
    <p:extLst>
      <p:ext uri="{BB962C8B-B14F-4D97-AF65-F5344CB8AC3E}">
        <p14:creationId xmlns:p14="http://schemas.microsoft.com/office/powerpoint/2010/main" val="174727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B3FCB-6A3C-3CDC-71B1-F0BA6D0D1C12}"/>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5D4C5B2-61F5-55CD-51E9-DB0D4A2F9528}"/>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FC2E57E-8828-B53B-6E88-B0F2F81C9541}"/>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2FC890CA-5FC9-A167-E210-09B707955E6F}"/>
              </a:ext>
            </a:extLst>
          </p:cNvPr>
          <p:cNvSpPr txBox="1"/>
          <p:nvPr/>
        </p:nvSpPr>
        <p:spPr>
          <a:xfrm>
            <a:off x="1788975" y="6974963"/>
            <a:ext cx="4465674" cy="584775"/>
          </a:xfrm>
          <a:prstGeom prst="rect">
            <a:avLst/>
          </a:prstGeom>
          <a:noFill/>
        </p:spPr>
        <p:txBody>
          <a:bodyPr wrap="square" rtlCol="0">
            <a:spAutoFit/>
          </a:bodyPr>
          <a:lstStyle/>
          <a:p>
            <a:pPr algn="ctr"/>
            <a:r>
              <a:rPr lang="en-US" sz="3200" b="1" dirty="0"/>
              <a:t>The Preface</a:t>
            </a:r>
          </a:p>
        </p:txBody>
      </p:sp>
      <p:pic>
        <p:nvPicPr>
          <p:cNvPr id="37" name="Picture 36">
            <a:extLst>
              <a:ext uri="{FF2B5EF4-FFF2-40B4-BE49-F238E27FC236}">
                <a16:creationId xmlns:a16="http://schemas.microsoft.com/office/drawing/2014/main" id="{BE4500F6-6F46-7268-1A77-C240CEA1595D}"/>
              </a:ext>
            </a:extLst>
          </p:cNvPr>
          <p:cNvPicPr>
            <a:picLocks noChangeAspect="1"/>
          </p:cNvPicPr>
          <p:nvPr/>
        </p:nvPicPr>
        <p:blipFill>
          <a:blip r:embed="rId2"/>
          <a:srcRect l="37476" t="28889" r="40000" b="28334"/>
          <a:stretch>
            <a:fillRect/>
          </a:stretch>
        </p:blipFill>
        <p:spPr>
          <a:xfrm>
            <a:off x="3521745" y="8505934"/>
            <a:ext cx="1231891" cy="1316032"/>
          </a:xfrm>
          <a:prstGeom prst="rect">
            <a:avLst/>
          </a:prstGeom>
        </p:spPr>
      </p:pic>
      <p:grpSp>
        <p:nvGrpSpPr>
          <p:cNvPr id="45" name="Group 44">
            <a:extLst>
              <a:ext uri="{FF2B5EF4-FFF2-40B4-BE49-F238E27FC236}">
                <a16:creationId xmlns:a16="http://schemas.microsoft.com/office/drawing/2014/main" id="{4C40EAA8-FF88-E849-15E5-9F7527470419}"/>
              </a:ext>
            </a:extLst>
          </p:cNvPr>
          <p:cNvGrpSpPr/>
          <p:nvPr/>
        </p:nvGrpSpPr>
        <p:grpSpPr>
          <a:xfrm>
            <a:off x="2244436" y="3875380"/>
            <a:ext cx="3414435" cy="3154892"/>
            <a:chOff x="12432030" y="4800006"/>
            <a:chExt cx="2121964" cy="1960667"/>
          </a:xfrm>
        </p:grpSpPr>
        <p:pic>
          <p:nvPicPr>
            <p:cNvPr id="1026" name="Picture 2" descr="Sursum Corda! Lift Up Your Hearts to God in Times of Confusion - Catholicus.eu English">
              <a:extLst>
                <a:ext uri="{FF2B5EF4-FFF2-40B4-BE49-F238E27FC236}">
                  <a16:creationId xmlns:a16="http://schemas.microsoft.com/office/drawing/2014/main" id="{91E2E096-27DD-07B2-2758-4E884249CC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30" r="20527"/>
            <a:stretch>
              <a:fillRect/>
            </a:stretch>
          </p:blipFill>
          <p:spPr bwMode="auto">
            <a:xfrm>
              <a:off x="12548270" y="4800006"/>
              <a:ext cx="1935388" cy="1800416"/>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F848600F-4CC8-817D-A9E5-89EC5A4B4260}"/>
                </a:ext>
              </a:extLst>
            </p:cNvPr>
            <p:cNvSpPr txBox="1"/>
            <p:nvPr/>
          </p:nvSpPr>
          <p:spPr>
            <a:xfrm>
              <a:off x="12432030" y="6556376"/>
              <a:ext cx="2121964" cy="204297"/>
            </a:xfrm>
            <a:prstGeom prst="rect">
              <a:avLst/>
            </a:prstGeom>
            <a:noFill/>
          </p:spPr>
          <p:txBody>
            <a:bodyPr wrap="none" rtlCol="0">
              <a:spAutoFit/>
            </a:bodyPr>
            <a:lstStyle/>
            <a:p>
              <a:pPr algn="ctr"/>
              <a:r>
                <a:rPr lang="en-US" sz="1400" dirty="0"/>
                <a:t>“Lift up your hearts!”  - </a:t>
              </a:r>
              <a:r>
                <a:rPr lang="en-US" sz="1200" dirty="0"/>
                <a:t>Lamentations 3:41</a:t>
              </a:r>
              <a:endParaRPr lang="en-US" sz="1400" dirty="0"/>
            </a:p>
          </p:txBody>
        </p:sp>
      </p:grpSp>
      <p:sp>
        <p:nvSpPr>
          <p:cNvPr id="2" name="TextBox 1">
            <a:extLst>
              <a:ext uri="{FF2B5EF4-FFF2-40B4-BE49-F238E27FC236}">
                <a16:creationId xmlns:a16="http://schemas.microsoft.com/office/drawing/2014/main" id="{24EB9200-F80B-1F70-AAD5-5EE61D5D5F21}"/>
              </a:ext>
            </a:extLst>
          </p:cNvPr>
          <p:cNvSpPr txBox="1"/>
          <p:nvPr/>
        </p:nvSpPr>
        <p:spPr>
          <a:xfrm>
            <a:off x="1292842"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EUCHARIST</a:t>
            </a:r>
            <a:endParaRPr lang="en-US" sz="1400" dirty="0"/>
          </a:p>
        </p:txBody>
      </p:sp>
      <p:sp>
        <p:nvSpPr>
          <p:cNvPr id="6" name="TextBox 5">
            <a:extLst>
              <a:ext uri="{FF2B5EF4-FFF2-40B4-BE49-F238E27FC236}">
                <a16:creationId xmlns:a16="http://schemas.microsoft.com/office/drawing/2014/main" id="{FC7CEEBE-6870-F34D-E30B-78A037296D7A}"/>
              </a:ext>
            </a:extLst>
          </p:cNvPr>
          <p:cNvSpPr txBox="1"/>
          <p:nvPr/>
        </p:nvSpPr>
        <p:spPr>
          <a:xfrm>
            <a:off x="361517" y="293893"/>
            <a:ext cx="7020184"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Eucharist </a:t>
            </a:r>
            <a:r>
              <a:rPr lang="en-US" sz="1200" b="1" i="1" dirty="0"/>
              <a:t>(Through the Holy Spirit, Christ offers His sacrifice &amp; ours to the Father)</a:t>
            </a:r>
            <a:endParaRPr lang="en-US" sz="1400" b="1" i="1" dirty="0"/>
          </a:p>
        </p:txBody>
      </p:sp>
      <p:sp>
        <p:nvSpPr>
          <p:cNvPr id="3" name="TextBox 2">
            <a:extLst>
              <a:ext uri="{FF2B5EF4-FFF2-40B4-BE49-F238E27FC236}">
                <a16:creationId xmlns:a16="http://schemas.microsoft.com/office/drawing/2014/main" id="{6584CD29-5A4D-6DCC-F25F-EEBF0EA05095}"/>
              </a:ext>
            </a:extLst>
          </p:cNvPr>
          <p:cNvSpPr txBox="1"/>
          <p:nvPr/>
        </p:nvSpPr>
        <p:spPr>
          <a:xfrm>
            <a:off x="363127" y="716789"/>
            <a:ext cx="7049193" cy="3062377"/>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The Preface Dialogue and Preface</a:t>
            </a:r>
          </a:p>
          <a:p>
            <a:pPr marL="115888" lvl="1" indent="-115888">
              <a:buFont typeface="Arial" panose="020B0604020202020204" pitchFamily="34" charset="0"/>
              <a:buChar char="•"/>
            </a:pPr>
            <a:r>
              <a:rPr lang="en-US" sz="1200" dirty="0"/>
              <a:t>The people stand and the priest urges: “Pray brothers and sisters, that my sacrifice and yours may be acceptable to God the almighty Father.”  The people respond with “Amen” to all that has happened from the collecting of the gifts to this moment and in anticipation of the sacrifice that is about to begin.  Standing, the people are poised for the biggest prayer of all.</a:t>
            </a:r>
          </a:p>
          <a:p>
            <a:pPr marL="115888" lvl="1" indent="-115888">
              <a:buFont typeface="Arial" panose="020B0604020202020204" pitchFamily="34" charset="0"/>
              <a:buChar char="•"/>
            </a:pPr>
            <a:r>
              <a:rPr lang="en-US" sz="1200" dirty="0"/>
              <a:t>The priest summons the assembly in three short, intense exchanges:</a:t>
            </a:r>
          </a:p>
          <a:p>
            <a:pPr marL="228600" lvl="2" indent="-179388">
              <a:buFont typeface="+mj-lt"/>
              <a:buAutoNum type="arabicPeriod"/>
            </a:pPr>
            <a:r>
              <a:rPr lang="en-US" sz="1100" dirty="0"/>
              <a:t>“The Lord be with you”; “And with your spirit.” </a:t>
            </a:r>
            <a:br>
              <a:rPr lang="en-US" sz="1100" dirty="0"/>
            </a:br>
            <a:r>
              <a:rPr lang="en-US" sz="1100" dirty="0"/>
              <a:t>The priest signals that both he and the assembly will need divine help for the intense prayer that follows.  The people, addressing the “spirit” of the priest, ask that the Lord strengthen him in his role leading them in the sacred action.</a:t>
            </a:r>
          </a:p>
          <a:p>
            <a:pPr marL="228600" lvl="2" indent="-179388">
              <a:buFont typeface="+mj-lt"/>
              <a:buAutoNum type="arabicPeriod"/>
            </a:pPr>
            <a:r>
              <a:rPr lang="en-US" sz="1100" dirty="0"/>
              <a:t>“Lift up your hearts”; “We lift them up to the Lord.”</a:t>
            </a:r>
            <a:br>
              <a:rPr lang="en-US" sz="1100" dirty="0"/>
            </a:br>
            <a:r>
              <a:rPr lang="en-US" sz="1100" dirty="0"/>
              <a:t>Through the priest, Christ tells his body that they are going right up to heaven where He is seated at the right hand of the Father.  The people respond that their hearts are lifted to the heavenly place where we are meant to be for all eternity…where past and future become present.</a:t>
            </a:r>
          </a:p>
          <a:p>
            <a:pPr marL="228600" lvl="2" indent="-179388">
              <a:buFont typeface="+mj-lt"/>
              <a:buAutoNum type="arabicPeriod"/>
            </a:pPr>
            <a:r>
              <a:rPr lang="en-US" sz="1100" dirty="0"/>
              <a:t>“Let us give thanks to the Lord our God”; “It is right and just.”</a:t>
            </a:r>
            <a:br>
              <a:rPr lang="en-US" sz="1100" dirty="0"/>
            </a:br>
            <a:r>
              <a:rPr lang="en-US" sz="1100" dirty="0"/>
              <a:t>The priest announces the purpose of our being present before the Lord, and the people assent.  All that follows is a “thanksgiving” prayer, for that is what </a:t>
            </a:r>
            <a:r>
              <a:rPr lang="en-US" sz="1100" i="1" dirty="0"/>
              <a:t>Eucharist</a:t>
            </a:r>
            <a:r>
              <a:rPr lang="en-US" sz="1100" dirty="0"/>
              <a:t> means.</a:t>
            </a:r>
          </a:p>
        </p:txBody>
      </p:sp>
      <p:sp>
        <p:nvSpPr>
          <p:cNvPr id="4" name="TextBox 3">
            <a:extLst>
              <a:ext uri="{FF2B5EF4-FFF2-40B4-BE49-F238E27FC236}">
                <a16:creationId xmlns:a16="http://schemas.microsoft.com/office/drawing/2014/main" id="{697048E2-8DA9-D0D4-F0BE-08452FA1570E}"/>
              </a:ext>
            </a:extLst>
          </p:cNvPr>
          <p:cNvSpPr txBox="1"/>
          <p:nvPr/>
        </p:nvSpPr>
        <p:spPr>
          <a:xfrm>
            <a:off x="6949439" y="9349740"/>
            <a:ext cx="523593" cy="369332"/>
          </a:xfrm>
          <a:prstGeom prst="rect">
            <a:avLst/>
          </a:prstGeom>
          <a:noFill/>
        </p:spPr>
        <p:txBody>
          <a:bodyPr wrap="square" rtlCol="0">
            <a:spAutoFit/>
          </a:bodyPr>
          <a:lstStyle/>
          <a:p>
            <a:r>
              <a:rPr lang="en-US" dirty="0"/>
              <a:t>16</a:t>
            </a:r>
          </a:p>
        </p:txBody>
      </p:sp>
    </p:spTree>
    <p:extLst>
      <p:ext uri="{BB962C8B-B14F-4D97-AF65-F5344CB8AC3E}">
        <p14:creationId xmlns:p14="http://schemas.microsoft.com/office/powerpoint/2010/main" val="2336182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DF1B93-6691-6F56-7778-DB3E4B95D524}"/>
              </a:ext>
            </a:extLst>
          </p:cNvPr>
          <p:cNvSpPr txBox="1"/>
          <p:nvPr/>
        </p:nvSpPr>
        <p:spPr>
          <a:xfrm>
            <a:off x="985058" y="1714173"/>
            <a:ext cx="5802284" cy="5940088"/>
          </a:xfrm>
          <a:prstGeom prst="rect">
            <a:avLst/>
          </a:prstGeom>
          <a:noFill/>
        </p:spPr>
        <p:txBody>
          <a:bodyPr wrap="square" rtlCol="0">
            <a:spAutoFit/>
          </a:bodyPr>
          <a:lstStyle/>
          <a:p>
            <a:pPr algn="ctr">
              <a:spcAft>
                <a:spcPts val="1200"/>
              </a:spcAft>
            </a:pPr>
            <a:r>
              <a:rPr lang="en-US" u="sng" dirty="0"/>
              <a:t>PURPOSE</a:t>
            </a:r>
          </a:p>
          <a:p>
            <a:pPr algn="ctr">
              <a:spcAft>
                <a:spcPts val="1200"/>
              </a:spcAft>
            </a:pPr>
            <a:r>
              <a:rPr lang="en-US" dirty="0"/>
              <a:t>The purpose of this booklet is to help the faithful prepare to celebrate the “Sacred Mysteries” of the Mass.  It aims to reveal, at least in part, the mysterious reality that lies beneath the sacramental signs that constitute the physical form of the Sacred Liturgy.   Hopefully, it will inspire a more complete appreciation and deeper encounter with the spiritual and often imperceptible nature of the Mass that exists beneath its outward actions, prayers, and rituals.  </a:t>
            </a:r>
          </a:p>
          <a:p>
            <a:pPr algn="ctr">
              <a:spcAft>
                <a:spcPts val="1200"/>
              </a:spcAft>
            </a:pPr>
            <a:r>
              <a:rPr lang="en-US" dirty="0"/>
              <a:t>Unlike other guides or missals, that prescribe the postures, gestures, and responses of the faithful during the Liturgy, this booklet is not intended for use during Mass.   However, it can be useful in explaining the meaning behind liturgical actions that might otherwise appear confusing or unnecessary.  Use of this booklet will hopefully promote, greater understanding of the “Mystery of the Mass” and will help the faithful reader participate more fully in the sacrament that is the “Source and Summit” of our Faith. </a:t>
            </a:r>
          </a:p>
        </p:txBody>
      </p:sp>
    </p:spTree>
    <p:extLst>
      <p:ext uri="{BB962C8B-B14F-4D97-AF65-F5344CB8AC3E}">
        <p14:creationId xmlns:p14="http://schemas.microsoft.com/office/powerpoint/2010/main" val="1685549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C1AA7-D7BD-8B85-DD37-5E164F233489}"/>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C2F21CF-D11E-E81C-04CC-AD3A783B50DB}"/>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89FDFF2-E3C5-CE50-4449-507D91F644DD}"/>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F1C7091-C622-A434-BEC5-2C56C5C8B4A8}"/>
              </a:ext>
            </a:extLst>
          </p:cNvPr>
          <p:cNvSpPr txBox="1"/>
          <p:nvPr/>
        </p:nvSpPr>
        <p:spPr>
          <a:xfrm>
            <a:off x="1510925" y="6974963"/>
            <a:ext cx="4465674" cy="584775"/>
          </a:xfrm>
          <a:prstGeom prst="rect">
            <a:avLst/>
          </a:prstGeom>
          <a:noFill/>
        </p:spPr>
        <p:txBody>
          <a:bodyPr wrap="square" rtlCol="0">
            <a:spAutoFit/>
          </a:bodyPr>
          <a:lstStyle/>
          <a:p>
            <a:pPr algn="ctr"/>
            <a:r>
              <a:rPr lang="en-US" sz="3200" b="1" dirty="0"/>
              <a:t>The Sanctus</a:t>
            </a:r>
          </a:p>
        </p:txBody>
      </p:sp>
      <p:pic>
        <p:nvPicPr>
          <p:cNvPr id="10" name="Picture 9">
            <a:extLst>
              <a:ext uri="{FF2B5EF4-FFF2-40B4-BE49-F238E27FC236}">
                <a16:creationId xmlns:a16="http://schemas.microsoft.com/office/drawing/2014/main" id="{8E4DB7F5-A425-B19A-57DD-71DEC64BB4B8}"/>
              </a:ext>
            </a:extLst>
          </p:cNvPr>
          <p:cNvPicPr>
            <a:picLocks noChangeAspect="1"/>
          </p:cNvPicPr>
          <p:nvPr/>
        </p:nvPicPr>
        <p:blipFill>
          <a:blip r:embed="rId2"/>
          <a:srcRect l="37476" t="23810" r="40000" b="30556"/>
          <a:stretch>
            <a:fillRect/>
          </a:stretch>
        </p:blipFill>
        <p:spPr>
          <a:xfrm>
            <a:off x="3289606" y="8502542"/>
            <a:ext cx="1102257" cy="1256169"/>
          </a:xfrm>
          <a:prstGeom prst="rect">
            <a:avLst/>
          </a:prstGeom>
        </p:spPr>
      </p:pic>
      <p:sp>
        <p:nvSpPr>
          <p:cNvPr id="11" name="TextBox 10">
            <a:extLst>
              <a:ext uri="{FF2B5EF4-FFF2-40B4-BE49-F238E27FC236}">
                <a16:creationId xmlns:a16="http://schemas.microsoft.com/office/drawing/2014/main" id="{B3C12942-FDD4-05DB-F854-16198E59B207}"/>
              </a:ext>
            </a:extLst>
          </p:cNvPr>
          <p:cNvSpPr txBox="1"/>
          <p:nvPr/>
        </p:nvSpPr>
        <p:spPr>
          <a:xfrm>
            <a:off x="1063698" y="776905"/>
            <a:ext cx="5694880" cy="1938992"/>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The Sanctus</a:t>
            </a:r>
          </a:p>
          <a:p>
            <a:pPr marL="106363" lvl="1" indent="-104775">
              <a:buFont typeface="Arial" panose="020B0604020202020204" pitchFamily="34" charset="0"/>
              <a:buChar char="•"/>
            </a:pPr>
            <a:r>
              <a:rPr lang="en-US" sz="1200" dirty="0"/>
              <a:t>The people, standing before the throne of God, join the heavenly host in crying aloud: “Holy, Holy, Holy” recalling both John the Evangelist’s vision of the heavenly liturgy in the Book of Revelation (Rev 22:4) and Jesus’ entry into Jerusalem to begin His Paschal Mystery (Matt 21:9, Mk 11:10, Lk 19:38)</a:t>
            </a:r>
          </a:p>
          <a:p>
            <a:pPr marL="106363" lvl="1" indent="-104775">
              <a:buFont typeface="Arial" panose="020B0604020202020204" pitchFamily="34" charset="0"/>
              <a:buChar char="•"/>
            </a:pPr>
            <a:r>
              <a:rPr lang="en-US" sz="1200" dirty="0"/>
              <a:t>At the end of the hymn, the people fall to their knees aware that they are actively participating in the prayers that follow.</a:t>
            </a:r>
          </a:p>
          <a:p>
            <a:pPr marL="106363" lvl="1" indent="-104775">
              <a:buFont typeface="Arial" panose="020B0604020202020204" pitchFamily="34" charset="0"/>
              <a:buChar char="•"/>
            </a:pPr>
            <a:r>
              <a:rPr lang="en-US" sz="1200" dirty="0"/>
              <a:t>Now we enter into the eternal sacrifice that is forever present in Heaven. Christ the High Priest stands before the throne of God where the sacrifice of the Lamb is always present in the hour that never passes away.</a:t>
            </a:r>
          </a:p>
        </p:txBody>
      </p:sp>
      <p:grpSp>
        <p:nvGrpSpPr>
          <p:cNvPr id="12" name="Group 11">
            <a:extLst>
              <a:ext uri="{FF2B5EF4-FFF2-40B4-BE49-F238E27FC236}">
                <a16:creationId xmlns:a16="http://schemas.microsoft.com/office/drawing/2014/main" id="{12AB14C5-FA97-EA2C-4EC6-226375E969A0}"/>
              </a:ext>
            </a:extLst>
          </p:cNvPr>
          <p:cNvGrpSpPr/>
          <p:nvPr/>
        </p:nvGrpSpPr>
        <p:grpSpPr>
          <a:xfrm>
            <a:off x="1996751" y="2987149"/>
            <a:ext cx="4001771" cy="4037687"/>
            <a:chOff x="3304161" y="47308"/>
            <a:chExt cx="2549039" cy="2571916"/>
          </a:xfrm>
        </p:grpSpPr>
        <p:pic>
          <p:nvPicPr>
            <p:cNvPr id="13" name="Picture 12">
              <a:extLst>
                <a:ext uri="{FF2B5EF4-FFF2-40B4-BE49-F238E27FC236}">
                  <a16:creationId xmlns:a16="http://schemas.microsoft.com/office/drawing/2014/main" id="{BAECE0B3-2AEA-2A69-25D1-DC50FEEF9A3B}"/>
                </a:ext>
              </a:extLst>
            </p:cNvPr>
            <p:cNvPicPr>
              <a:picLocks noChangeAspect="1"/>
            </p:cNvPicPr>
            <p:nvPr/>
          </p:nvPicPr>
          <p:blipFill>
            <a:blip r:embed="rId3"/>
            <a:stretch>
              <a:fillRect/>
            </a:stretch>
          </p:blipFill>
          <p:spPr>
            <a:xfrm>
              <a:off x="3375114" y="47308"/>
              <a:ext cx="2478086" cy="2106251"/>
            </a:xfrm>
            <a:prstGeom prst="rect">
              <a:avLst/>
            </a:prstGeom>
          </p:spPr>
        </p:pic>
        <p:sp>
          <p:nvSpPr>
            <p:cNvPr id="14" name="TextBox 13">
              <a:extLst>
                <a:ext uri="{FF2B5EF4-FFF2-40B4-BE49-F238E27FC236}">
                  <a16:creationId xmlns:a16="http://schemas.microsoft.com/office/drawing/2014/main" id="{E82268AA-A004-417F-9DB8-A14B17BCB224}"/>
                </a:ext>
              </a:extLst>
            </p:cNvPr>
            <p:cNvSpPr txBox="1"/>
            <p:nvPr/>
          </p:nvSpPr>
          <p:spPr>
            <a:xfrm>
              <a:off x="3304161" y="2107025"/>
              <a:ext cx="2492379" cy="512199"/>
            </a:xfrm>
            <a:prstGeom prst="rect">
              <a:avLst/>
            </a:prstGeom>
            <a:noFill/>
          </p:spPr>
          <p:txBody>
            <a:bodyPr wrap="none" rtlCol="0">
              <a:spAutoFit/>
            </a:bodyPr>
            <a:lstStyle/>
            <a:p>
              <a:pPr algn="ctr"/>
              <a:r>
                <a:rPr lang="en-US" sz="1400" dirty="0"/>
                <a:t>“Four living creatures never ceased to say:</a:t>
              </a:r>
            </a:p>
            <a:p>
              <a:pPr algn="ctr"/>
              <a:r>
                <a:rPr lang="en-US" sz="1400" dirty="0"/>
                <a:t>‘Holy, Holy, Holy’”</a:t>
              </a:r>
            </a:p>
            <a:p>
              <a:pPr algn="ctr"/>
              <a:r>
                <a:rPr lang="en-US" sz="1200" dirty="0"/>
                <a:t>- Rev 4:8, Is 6:3</a:t>
              </a:r>
            </a:p>
          </p:txBody>
        </p:sp>
      </p:grpSp>
      <p:sp>
        <p:nvSpPr>
          <p:cNvPr id="2" name="TextBox 1">
            <a:extLst>
              <a:ext uri="{FF2B5EF4-FFF2-40B4-BE49-F238E27FC236}">
                <a16:creationId xmlns:a16="http://schemas.microsoft.com/office/drawing/2014/main" id="{0AC19B56-7DD6-036B-31E1-B7C498898850}"/>
              </a:ext>
            </a:extLst>
          </p:cNvPr>
          <p:cNvSpPr txBox="1"/>
          <p:nvPr/>
        </p:nvSpPr>
        <p:spPr>
          <a:xfrm>
            <a:off x="1292842"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EUCHARIST</a:t>
            </a:r>
            <a:endParaRPr lang="en-US" sz="1400" dirty="0"/>
          </a:p>
        </p:txBody>
      </p:sp>
      <p:sp>
        <p:nvSpPr>
          <p:cNvPr id="6" name="TextBox 5">
            <a:extLst>
              <a:ext uri="{FF2B5EF4-FFF2-40B4-BE49-F238E27FC236}">
                <a16:creationId xmlns:a16="http://schemas.microsoft.com/office/drawing/2014/main" id="{9A7F89AB-EB41-A826-D716-519163527B89}"/>
              </a:ext>
            </a:extLst>
          </p:cNvPr>
          <p:cNvSpPr txBox="1"/>
          <p:nvPr/>
        </p:nvSpPr>
        <p:spPr>
          <a:xfrm>
            <a:off x="361517" y="293893"/>
            <a:ext cx="7020184"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Eucharist </a:t>
            </a:r>
            <a:r>
              <a:rPr lang="en-US" sz="1200" b="1" i="1" dirty="0"/>
              <a:t>(Through the Holy Spirit, Christ offers His sacrifice &amp; ours to the Father)</a:t>
            </a:r>
            <a:endParaRPr lang="en-US" sz="1400" b="1" i="1" dirty="0"/>
          </a:p>
        </p:txBody>
      </p:sp>
      <p:sp>
        <p:nvSpPr>
          <p:cNvPr id="3" name="TextBox 2">
            <a:extLst>
              <a:ext uri="{FF2B5EF4-FFF2-40B4-BE49-F238E27FC236}">
                <a16:creationId xmlns:a16="http://schemas.microsoft.com/office/drawing/2014/main" id="{0DC25202-3C4E-F19B-78C1-473AC65D2D31}"/>
              </a:ext>
            </a:extLst>
          </p:cNvPr>
          <p:cNvSpPr txBox="1"/>
          <p:nvPr/>
        </p:nvSpPr>
        <p:spPr>
          <a:xfrm>
            <a:off x="502920" y="9555480"/>
            <a:ext cx="715684" cy="369332"/>
          </a:xfrm>
          <a:prstGeom prst="rect">
            <a:avLst/>
          </a:prstGeom>
          <a:noFill/>
        </p:spPr>
        <p:txBody>
          <a:bodyPr wrap="square" rtlCol="0">
            <a:spAutoFit/>
          </a:bodyPr>
          <a:lstStyle/>
          <a:p>
            <a:r>
              <a:rPr lang="en-US" dirty="0"/>
              <a:t>17</a:t>
            </a:r>
          </a:p>
        </p:txBody>
      </p:sp>
    </p:spTree>
    <p:extLst>
      <p:ext uri="{BB962C8B-B14F-4D97-AF65-F5344CB8AC3E}">
        <p14:creationId xmlns:p14="http://schemas.microsoft.com/office/powerpoint/2010/main" val="1708731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28E0E-2128-176D-AD9D-C4A438BE2E15}"/>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6B08E6F-212F-07AC-A25C-2CABEA728400}"/>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CCFB501C-46C2-F158-3C48-A89D1B7A7DA4}"/>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BEE8CC1B-D97C-4B81-80CC-F423AD062043}"/>
              </a:ext>
            </a:extLst>
          </p:cNvPr>
          <p:cNvPicPr>
            <a:picLocks noChangeAspect="1"/>
          </p:cNvPicPr>
          <p:nvPr/>
        </p:nvPicPr>
        <p:blipFill>
          <a:blip r:embed="rId3"/>
          <a:srcRect l="38320" t="32629" r="40762" b="23436"/>
          <a:stretch>
            <a:fillRect/>
          </a:stretch>
        </p:blipFill>
        <p:spPr>
          <a:xfrm>
            <a:off x="2741073" y="8667817"/>
            <a:ext cx="966497" cy="1141834"/>
          </a:xfrm>
          <a:prstGeom prst="rect">
            <a:avLst/>
          </a:prstGeom>
        </p:spPr>
      </p:pic>
      <p:pic>
        <p:nvPicPr>
          <p:cNvPr id="13" name="Picture 12">
            <a:extLst>
              <a:ext uri="{FF2B5EF4-FFF2-40B4-BE49-F238E27FC236}">
                <a16:creationId xmlns:a16="http://schemas.microsoft.com/office/drawing/2014/main" id="{2EC43943-6DD6-176F-FFE6-4695A6959F4E}"/>
              </a:ext>
            </a:extLst>
          </p:cNvPr>
          <p:cNvPicPr>
            <a:picLocks noChangeAspect="1"/>
          </p:cNvPicPr>
          <p:nvPr/>
        </p:nvPicPr>
        <p:blipFill>
          <a:blip r:embed="rId4"/>
          <a:srcRect l="37440" t="27567" r="40762" b="25417"/>
          <a:stretch>
            <a:fillRect/>
          </a:stretch>
        </p:blipFill>
        <p:spPr>
          <a:xfrm>
            <a:off x="3950660" y="8667818"/>
            <a:ext cx="966497" cy="1172581"/>
          </a:xfrm>
          <a:prstGeom prst="rect">
            <a:avLst/>
          </a:prstGeom>
        </p:spPr>
      </p:pic>
      <p:sp>
        <p:nvSpPr>
          <p:cNvPr id="4" name="TextBox 3">
            <a:extLst>
              <a:ext uri="{FF2B5EF4-FFF2-40B4-BE49-F238E27FC236}">
                <a16:creationId xmlns:a16="http://schemas.microsoft.com/office/drawing/2014/main" id="{A9DF9652-3E6B-3A38-87FD-5DF50E978106}"/>
              </a:ext>
            </a:extLst>
          </p:cNvPr>
          <p:cNvSpPr txBox="1"/>
          <p:nvPr/>
        </p:nvSpPr>
        <p:spPr>
          <a:xfrm>
            <a:off x="532023" y="6974963"/>
            <a:ext cx="7169737" cy="584775"/>
          </a:xfrm>
          <a:prstGeom prst="rect">
            <a:avLst/>
          </a:prstGeom>
          <a:noFill/>
        </p:spPr>
        <p:txBody>
          <a:bodyPr wrap="square" rtlCol="0">
            <a:spAutoFit/>
          </a:bodyPr>
          <a:lstStyle/>
          <a:p>
            <a:pPr algn="ctr"/>
            <a:r>
              <a:rPr lang="en-US" sz="3200" b="1" dirty="0"/>
              <a:t>The Eucharistic Prayer</a:t>
            </a:r>
            <a:r>
              <a:rPr lang="en-US" sz="2800" b="1" dirty="0"/>
              <a:t>-</a:t>
            </a:r>
            <a:r>
              <a:rPr lang="en-US" sz="2800" b="1" i="1" dirty="0"/>
              <a:t>1</a:t>
            </a:r>
            <a:r>
              <a:rPr lang="en-US" sz="2800" b="1" i="1" baseline="30000" dirty="0"/>
              <a:t>st</a:t>
            </a:r>
            <a:r>
              <a:rPr lang="en-US" sz="2800" b="1" i="1" dirty="0"/>
              <a:t> Epiclesis</a:t>
            </a:r>
            <a:endParaRPr lang="en-US" sz="3200" b="1" i="1" dirty="0"/>
          </a:p>
        </p:txBody>
      </p:sp>
      <p:sp>
        <p:nvSpPr>
          <p:cNvPr id="24" name="TextBox 23">
            <a:extLst>
              <a:ext uri="{FF2B5EF4-FFF2-40B4-BE49-F238E27FC236}">
                <a16:creationId xmlns:a16="http://schemas.microsoft.com/office/drawing/2014/main" id="{6DAF94AA-32BD-CE8E-A72B-5BB62A42276C}"/>
              </a:ext>
            </a:extLst>
          </p:cNvPr>
          <p:cNvSpPr txBox="1"/>
          <p:nvPr/>
        </p:nvSpPr>
        <p:spPr>
          <a:xfrm>
            <a:off x="4190867" y="1375277"/>
            <a:ext cx="2981750" cy="4524315"/>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The Eucharistic Prayer – 1</a:t>
            </a:r>
            <a:r>
              <a:rPr lang="en-US" sz="1200" u="sng" baseline="30000" dirty="0"/>
              <a:t>st</a:t>
            </a:r>
            <a:r>
              <a:rPr lang="en-US" sz="1200" u="sng" dirty="0"/>
              <a:t> Epiclesis</a:t>
            </a:r>
          </a:p>
          <a:p>
            <a:pPr marL="104775" lvl="1" indent="-104775">
              <a:buFont typeface="Arial" panose="020B0604020202020204" pitchFamily="34" charset="0"/>
              <a:buChar char="•"/>
            </a:pPr>
            <a:r>
              <a:rPr lang="en-US" sz="1200" dirty="0"/>
              <a:t>The priest begins by recalling God’s blessing in creation and history and prepares us to offer our own sacrifice along with his (Christ’s).</a:t>
            </a:r>
          </a:p>
          <a:p>
            <a:pPr marL="104775" lvl="1" indent="-104775">
              <a:buFont typeface="Arial" panose="020B0604020202020204" pitchFamily="34" charset="0"/>
              <a:buChar char="•"/>
            </a:pPr>
            <a:r>
              <a:rPr lang="en-US" sz="1200" dirty="0"/>
              <a:t>He calls down the Holy Spirit (</a:t>
            </a:r>
            <a:r>
              <a:rPr lang="en-US" sz="1200" i="1" dirty="0"/>
              <a:t>epiclesis</a:t>
            </a:r>
            <a:r>
              <a:rPr lang="en-US" sz="1200" dirty="0"/>
              <a:t>, Greek) upon the gifts on the altar “so that they may become for us the Body and Blood of our Lord Jesus Christ.”</a:t>
            </a:r>
          </a:p>
          <a:p>
            <a:pPr marL="104775" lvl="1" indent="-104775">
              <a:buFont typeface="Arial" panose="020B0604020202020204" pitchFamily="34" charset="0"/>
              <a:buChar char="•"/>
            </a:pPr>
            <a:r>
              <a:rPr lang="en-US" sz="1200" dirty="0"/>
              <a:t>The priest’s hands are stretched out over the bread &amp; wine, a visible gesture that makes present what is invisible: the coming of the Holy Spirit into them causing them to become the Body and Blood of Christ.</a:t>
            </a:r>
          </a:p>
          <a:p>
            <a:pPr marL="104775" lvl="1" indent="-104775">
              <a:buFont typeface="Arial" panose="020B0604020202020204" pitchFamily="34" charset="0"/>
              <a:buChar char="•"/>
            </a:pPr>
            <a:r>
              <a:rPr lang="en-US" sz="1200" dirty="0"/>
              <a:t>The action parallels the work of the Holy Spirit in the incarnation of Christ and His work throughout the entire life of Jesus.</a:t>
            </a:r>
          </a:p>
          <a:p>
            <a:pPr marL="104775" lvl="1" indent="-104775">
              <a:buFont typeface="Arial" panose="020B0604020202020204" pitchFamily="34" charset="0"/>
              <a:buChar char="•"/>
            </a:pPr>
            <a:r>
              <a:rPr lang="en-US" sz="1200" dirty="0"/>
              <a:t>There are four principal Eucharistic Prayers.  Each has its unique way of unfolding the Eucharistic Mystery.  All contain an “</a:t>
            </a:r>
            <a:r>
              <a:rPr lang="en-US" sz="1200" i="1" dirty="0"/>
              <a:t>epiclesis,</a:t>
            </a:r>
            <a:r>
              <a:rPr lang="en-US" sz="1200" dirty="0"/>
              <a:t>” the institution narrative, a form of the Mystery of Faith, and the “Great Amen.”</a:t>
            </a:r>
          </a:p>
        </p:txBody>
      </p:sp>
      <p:grpSp>
        <p:nvGrpSpPr>
          <p:cNvPr id="31" name="Group 30">
            <a:extLst>
              <a:ext uri="{FF2B5EF4-FFF2-40B4-BE49-F238E27FC236}">
                <a16:creationId xmlns:a16="http://schemas.microsoft.com/office/drawing/2014/main" id="{B38142C9-37F9-805B-C8D4-C47939F28CD3}"/>
              </a:ext>
            </a:extLst>
          </p:cNvPr>
          <p:cNvGrpSpPr/>
          <p:nvPr/>
        </p:nvGrpSpPr>
        <p:grpSpPr>
          <a:xfrm>
            <a:off x="156384" y="780850"/>
            <a:ext cx="3834383" cy="3440008"/>
            <a:chOff x="12049656" y="4054792"/>
            <a:chExt cx="3286998" cy="2948921"/>
          </a:xfrm>
        </p:grpSpPr>
        <p:pic>
          <p:nvPicPr>
            <p:cNvPr id="32" name="Picture 31">
              <a:extLst>
                <a:ext uri="{FF2B5EF4-FFF2-40B4-BE49-F238E27FC236}">
                  <a16:creationId xmlns:a16="http://schemas.microsoft.com/office/drawing/2014/main" id="{3334B106-A538-E31B-834A-8F2B7AE8D9B5}"/>
                </a:ext>
              </a:extLst>
            </p:cNvPr>
            <p:cNvPicPr>
              <a:picLocks noChangeAspect="1"/>
            </p:cNvPicPr>
            <p:nvPr/>
          </p:nvPicPr>
          <p:blipFill>
            <a:blip r:embed="rId5"/>
            <a:stretch>
              <a:fillRect/>
            </a:stretch>
          </p:blipFill>
          <p:spPr>
            <a:xfrm>
              <a:off x="12817560" y="4054792"/>
              <a:ext cx="1751176" cy="2335899"/>
            </a:xfrm>
            <a:prstGeom prst="rect">
              <a:avLst/>
            </a:prstGeom>
          </p:spPr>
        </p:pic>
        <p:sp>
          <p:nvSpPr>
            <p:cNvPr id="33" name="TextBox 32">
              <a:extLst>
                <a:ext uri="{FF2B5EF4-FFF2-40B4-BE49-F238E27FC236}">
                  <a16:creationId xmlns:a16="http://schemas.microsoft.com/office/drawing/2014/main" id="{211E8E10-BA57-B627-D587-9A9DD766FB7A}"/>
                </a:ext>
              </a:extLst>
            </p:cNvPr>
            <p:cNvSpPr txBox="1"/>
            <p:nvPr/>
          </p:nvSpPr>
          <p:spPr>
            <a:xfrm>
              <a:off x="12049656" y="6370499"/>
              <a:ext cx="3286998" cy="633214"/>
            </a:xfrm>
            <a:prstGeom prst="rect">
              <a:avLst/>
            </a:prstGeom>
            <a:noFill/>
          </p:spPr>
          <p:txBody>
            <a:bodyPr wrap="none" rtlCol="0">
              <a:spAutoFit/>
            </a:bodyPr>
            <a:lstStyle/>
            <a:p>
              <a:pPr algn="ctr"/>
              <a:r>
                <a:rPr lang="en-US" sz="1400" dirty="0"/>
                <a:t>From Eucharistic Prayer II</a:t>
              </a:r>
            </a:p>
            <a:p>
              <a:pPr algn="ctr"/>
              <a:r>
                <a:rPr lang="en-US" sz="1400" dirty="0"/>
                <a:t>“When the dew fell upon the camp in the night, </a:t>
              </a:r>
            </a:p>
            <a:p>
              <a:pPr algn="ctr"/>
              <a:r>
                <a:rPr lang="en-US" sz="1400" dirty="0"/>
                <a:t>the manna fell with it.” </a:t>
              </a:r>
              <a:r>
                <a:rPr lang="en-US" sz="1200" dirty="0"/>
                <a:t> - Numbers 11:9</a:t>
              </a:r>
            </a:p>
          </p:txBody>
        </p:sp>
      </p:grpSp>
      <p:grpSp>
        <p:nvGrpSpPr>
          <p:cNvPr id="34" name="Group 33">
            <a:extLst>
              <a:ext uri="{FF2B5EF4-FFF2-40B4-BE49-F238E27FC236}">
                <a16:creationId xmlns:a16="http://schemas.microsoft.com/office/drawing/2014/main" id="{9831F64B-CEFC-C0F3-CE1E-8AD98FA711A0}"/>
              </a:ext>
            </a:extLst>
          </p:cNvPr>
          <p:cNvGrpSpPr/>
          <p:nvPr/>
        </p:nvGrpSpPr>
        <p:grpSpPr>
          <a:xfrm>
            <a:off x="1385285" y="4255700"/>
            <a:ext cx="2532039" cy="2785763"/>
            <a:chOff x="11351805" y="7489566"/>
            <a:chExt cx="2198872" cy="2419211"/>
          </a:xfrm>
        </p:grpSpPr>
        <p:pic>
          <p:nvPicPr>
            <p:cNvPr id="35" name="Picture 34">
              <a:extLst>
                <a:ext uri="{FF2B5EF4-FFF2-40B4-BE49-F238E27FC236}">
                  <a16:creationId xmlns:a16="http://schemas.microsoft.com/office/drawing/2014/main" id="{09CD4F76-A197-58B8-3BA7-EB9F22A26EB6}"/>
                </a:ext>
              </a:extLst>
            </p:cNvPr>
            <p:cNvPicPr>
              <a:picLocks noChangeAspect="1"/>
            </p:cNvPicPr>
            <p:nvPr/>
          </p:nvPicPr>
          <p:blipFill>
            <a:blip r:embed="rId6"/>
            <a:stretch>
              <a:fillRect/>
            </a:stretch>
          </p:blipFill>
          <p:spPr>
            <a:xfrm>
              <a:off x="11364920" y="7489566"/>
              <a:ext cx="2144684" cy="2144684"/>
            </a:xfrm>
            <a:prstGeom prst="rect">
              <a:avLst/>
            </a:prstGeom>
          </p:spPr>
        </p:pic>
        <p:sp>
          <p:nvSpPr>
            <p:cNvPr id="36" name="TextBox 35">
              <a:extLst>
                <a:ext uri="{FF2B5EF4-FFF2-40B4-BE49-F238E27FC236}">
                  <a16:creationId xmlns:a16="http://schemas.microsoft.com/office/drawing/2014/main" id="{83D8F970-1C68-26CB-39FB-495B4CE2BB75}"/>
                </a:ext>
              </a:extLst>
            </p:cNvPr>
            <p:cNvSpPr txBox="1"/>
            <p:nvPr/>
          </p:nvSpPr>
          <p:spPr>
            <a:xfrm>
              <a:off x="11351805" y="9601000"/>
              <a:ext cx="2198872" cy="307777"/>
            </a:xfrm>
            <a:prstGeom prst="rect">
              <a:avLst/>
            </a:prstGeom>
            <a:noFill/>
          </p:spPr>
          <p:txBody>
            <a:bodyPr wrap="none" rtlCol="0">
              <a:spAutoFit/>
            </a:bodyPr>
            <a:lstStyle/>
            <a:p>
              <a:pPr algn="ctr"/>
              <a:r>
                <a:rPr lang="en-US" sz="1400" dirty="0"/>
                <a:t>From Eucharistic Prayer III</a:t>
              </a:r>
            </a:p>
          </p:txBody>
        </p:sp>
      </p:grpSp>
      <p:sp>
        <p:nvSpPr>
          <p:cNvPr id="6" name="TextBox 5">
            <a:extLst>
              <a:ext uri="{FF2B5EF4-FFF2-40B4-BE49-F238E27FC236}">
                <a16:creationId xmlns:a16="http://schemas.microsoft.com/office/drawing/2014/main" id="{78E1EC23-9788-6D4F-11EF-31DAE9C2F422}"/>
              </a:ext>
            </a:extLst>
          </p:cNvPr>
          <p:cNvSpPr txBox="1"/>
          <p:nvPr/>
        </p:nvSpPr>
        <p:spPr>
          <a:xfrm>
            <a:off x="1292842"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EUCHARIST</a:t>
            </a:r>
            <a:endParaRPr lang="en-US" sz="1400" dirty="0"/>
          </a:p>
        </p:txBody>
      </p:sp>
      <p:sp>
        <p:nvSpPr>
          <p:cNvPr id="38" name="TextBox 37">
            <a:extLst>
              <a:ext uri="{FF2B5EF4-FFF2-40B4-BE49-F238E27FC236}">
                <a16:creationId xmlns:a16="http://schemas.microsoft.com/office/drawing/2014/main" id="{3E42388F-58CB-0D43-A22D-8DCAA874978A}"/>
              </a:ext>
            </a:extLst>
          </p:cNvPr>
          <p:cNvSpPr txBox="1"/>
          <p:nvPr/>
        </p:nvSpPr>
        <p:spPr>
          <a:xfrm>
            <a:off x="361517" y="293893"/>
            <a:ext cx="7020184"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Eucharist </a:t>
            </a:r>
            <a:r>
              <a:rPr lang="en-US" sz="1200" b="1" i="1" dirty="0"/>
              <a:t>(Through the Holy Spirit, Christ offers His sacrifice &amp; ours to the Father)</a:t>
            </a:r>
            <a:endParaRPr lang="en-US" sz="1400" b="1" i="1" dirty="0"/>
          </a:p>
        </p:txBody>
      </p:sp>
      <p:sp>
        <p:nvSpPr>
          <p:cNvPr id="2" name="TextBox 1">
            <a:extLst>
              <a:ext uri="{FF2B5EF4-FFF2-40B4-BE49-F238E27FC236}">
                <a16:creationId xmlns:a16="http://schemas.microsoft.com/office/drawing/2014/main" id="{D4FF7441-9D24-44EC-3984-590657B28347}"/>
              </a:ext>
            </a:extLst>
          </p:cNvPr>
          <p:cNvSpPr txBox="1"/>
          <p:nvPr/>
        </p:nvSpPr>
        <p:spPr>
          <a:xfrm>
            <a:off x="6949439" y="9349740"/>
            <a:ext cx="523593" cy="369332"/>
          </a:xfrm>
          <a:prstGeom prst="rect">
            <a:avLst/>
          </a:prstGeom>
          <a:noFill/>
        </p:spPr>
        <p:txBody>
          <a:bodyPr wrap="square" rtlCol="0">
            <a:spAutoFit/>
          </a:bodyPr>
          <a:lstStyle/>
          <a:p>
            <a:r>
              <a:rPr lang="en-US" dirty="0"/>
              <a:t>18</a:t>
            </a:r>
          </a:p>
        </p:txBody>
      </p:sp>
    </p:spTree>
    <p:extLst>
      <p:ext uri="{BB962C8B-B14F-4D97-AF65-F5344CB8AC3E}">
        <p14:creationId xmlns:p14="http://schemas.microsoft.com/office/powerpoint/2010/main" val="2506455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2EFC5-A147-006C-2A51-B4522948F18C}"/>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6034CA3-C50E-0733-2A0E-DAFEB5A889E7}"/>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FEB98702-FFA3-945A-5905-904D4B2C94BF}"/>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B0359CE9-A79B-08EA-1852-07B1ACEDCDBE}"/>
              </a:ext>
            </a:extLst>
          </p:cNvPr>
          <p:cNvPicPr>
            <a:picLocks noChangeAspect="1"/>
          </p:cNvPicPr>
          <p:nvPr/>
        </p:nvPicPr>
        <p:blipFill>
          <a:blip r:embed="rId3"/>
          <a:srcRect l="41365" t="15351" r="43410" b="50105"/>
          <a:stretch>
            <a:fillRect/>
          </a:stretch>
        </p:blipFill>
        <p:spPr>
          <a:xfrm>
            <a:off x="1968194" y="8679205"/>
            <a:ext cx="842962" cy="1075857"/>
          </a:xfrm>
          <a:prstGeom prst="rect">
            <a:avLst/>
          </a:prstGeom>
        </p:spPr>
      </p:pic>
      <p:pic>
        <p:nvPicPr>
          <p:cNvPr id="21" name="Picture 20">
            <a:extLst>
              <a:ext uri="{FF2B5EF4-FFF2-40B4-BE49-F238E27FC236}">
                <a16:creationId xmlns:a16="http://schemas.microsoft.com/office/drawing/2014/main" id="{899A1C44-6E3F-2619-35DA-4A839E6FD096}"/>
              </a:ext>
            </a:extLst>
          </p:cNvPr>
          <p:cNvPicPr>
            <a:picLocks noChangeAspect="1"/>
          </p:cNvPicPr>
          <p:nvPr/>
        </p:nvPicPr>
        <p:blipFill>
          <a:blip r:embed="rId4"/>
          <a:srcRect l="39126" t="33412" r="41683" b="27778"/>
          <a:stretch>
            <a:fillRect/>
          </a:stretch>
        </p:blipFill>
        <p:spPr>
          <a:xfrm>
            <a:off x="3170620" y="8667818"/>
            <a:ext cx="928687" cy="1056437"/>
          </a:xfrm>
          <a:prstGeom prst="rect">
            <a:avLst/>
          </a:prstGeom>
        </p:spPr>
      </p:pic>
      <p:pic>
        <p:nvPicPr>
          <p:cNvPr id="22" name="Picture 21">
            <a:extLst>
              <a:ext uri="{FF2B5EF4-FFF2-40B4-BE49-F238E27FC236}">
                <a16:creationId xmlns:a16="http://schemas.microsoft.com/office/drawing/2014/main" id="{503AA319-3AE5-5DBF-D83B-36551970C33B}"/>
              </a:ext>
            </a:extLst>
          </p:cNvPr>
          <p:cNvPicPr>
            <a:picLocks noChangeAspect="1"/>
          </p:cNvPicPr>
          <p:nvPr/>
        </p:nvPicPr>
        <p:blipFill>
          <a:blip r:embed="rId5"/>
          <a:srcRect l="41224" t="16111" r="43034" b="49791"/>
          <a:stretch>
            <a:fillRect/>
          </a:stretch>
        </p:blipFill>
        <p:spPr>
          <a:xfrm>
            <a:off x="4435031" y="8667817"/>
            <a:ext cx="779792" cy="950052"/>
          </a:xfrm>
          <a:prstGeom prst="rect">
            <a:avLst/>
          </a:prstGeom>
        </p:spPr>
      </p:pic>
      <p:sp>
        <p:nvSpPr>
          <p:cNvPr id="4" name="TextBox 3">
            <a:extLst>
              <a:ext uri="{FF2B5EF4-FFF2-40B4-BE49-F238E27FC236}">
                <a16:creationId xmlns:a16="http://schemas.microsoft.com/office/drawing/2014/main" id="{ABEFAB6D-8480-3EB3-7DDF-1FCEF631EF8C}"/>
              </a:ext>
            </a:extLst>
          </p:cNvPr>
          <p:cNvSpPr txBox="1"/>
          <p:nvPr/>
        </p:nvSpPr>
        <p:spPr>
          <a:xfrm>
            <a:off x="137055" y="6974963"/>
            <a:ext cx="7527290" cy="584775"/>
          </a:xfrm>
          <a:prstGeom prst="rect">
            <a:avLst/>
          </a:prstGeom>
          <a:noFill/>
        </p:spPr>
        <p:txBody>
          <a:bodyPr wrap="square" rtlCol="0">
            <a:spAutoFit/>
          </a:bodyPr>
          <a:lstStyle/>
          <a:p>
            <a:pPr algn="ctr"/>
            <a:r>
              <a:rPr lang="en-US" sz="3200" b="1" dirty="0"/>
              <a:t>Eucharistic Prayer</a:t>
            </a:r>
            <a:r>
              <a:rPr lang="en-US" sz="2400" b="1" dirty="0"/>
              <a:t>-Institution Narrative</a:t>
            </a:r>
            <a:endParaRPr lang="en-US" sz="3200" b="1" dirty="0"/>
          </a:p>
        </p:txBody>
      </p:sp>
      <p:grpSp>
        <p:nvGrpSpPr>
          <p:cNvPr id="7" name="Group 6">
            <a:extLst>
              <a:ext uri="{FF2B5EF4-FFF2-40B4-BE49-F238E27FC236}">
                <a16:creationId xmlns:a16="http://schemas.microsoft.com/office/drawing/2014/main" id="{292623A1-DE6A-EF1D-BBE2-A7B5E7448570}"/>
              </a:ext>
            </a:extLst>
          </p:cNvPr>
          <p:cNvGrpSpPr/>
          <p:nvPr/>
        </p:nvGrpSpPr>
        <p:grpSpPr>
          <a:xfrm>
            <a:off x="3485338" y="4412557"/>
            <a:ext cx="4057468" cy="2727821"/>
            <a:chOff x="2184948" y="4102449"/>
            <a:chExt cx="3996858" cy="2687072"/>
          </a:xfrm>
        </p:grpSpPr>
        <p:pic>
          <p:nvPicPr>
            <p:cNvPr id="8" name="Picture 7" descr="A painting of a group of people at a table&#10;&#10;AI-generated content may be incorrect.">
              <a:extLst>
                <a:ext uri="{FF2B5EF4-FFF2-40B4-BE49-F238E27FC236}">
                  <a16:creationId xmlns:a16="http://schemas.microsoft.com/office/drawing/2014/main" id="{591114C8-9852-1DA6-A212-6F86DAC856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8214" y="4102449"/>
              <a:ext cx="3228177" cy="2042831"/>
            </a:xfrm>
            <a:prstGeom prst="rect">
              <a:avLst/>
            </a:prstGeom>
          </p:spPr>
        </p:pic>
        <p:sp>
          <p:nvSpPr>
            <p:cNvPr id="9" name="TextBox 8">
              <a:extLst>
                <a:ext uri="{FF2B5EF4-FFF2-40B4-BE49-F238E27FC236}">
                  <a16:creationId xmlns:a16="http://schemas.microsoft.com/office/drawing/2014/main" id="{882749E0-307C-DEF2-08F6-E15B8BE97385}"/>
                </a:ext>
              </a:extLst>
            </p:cNvPr>
            <p:cNvSpPr txBox="1"/>
            <p:nvPr/>
          </p:nvSpPr>
          <p:spPr>
            <a:xfrm>
              <a:off x="2184948" y="6108367"/>
              <a:ext cx="3996858" cy="681154"/>
            </a:xfrm>
            <a:prstGeom prst="rect">
              <a:avLst/>
            </a:prstGeom>
            <a:noFill/>
          </p:spPr>
          <p:txBody>
            <a:bodyPr wrap="none" rtlCol="0">
              <a:spAutoFit/>
            </a:bodyPr>
            <a:lstStyle/>
            <a:p>
              <a:pPr algn="ctr"/>
              <a:r>
                <a:rPr lang="en-US" sz="1400" dirty="0"/>
                <a:t>“Take this, all of you, and eat of it…”</a:t>
              </a:r>
            </a:p>
            <a:p>
              <a:pPr algn="ctr"/>
              <a:r>
                <a:rPr lang="en-US" sz="1400" dirty="0"/>
                <a:t>_- Matt 26:26f, Mk 14:22f, 1Cor 11:23f</a:t>
              </a:r>
            </a:p>
          </p:txBody>
        </p:sp>
      </p:grpSp>
      <p:grpSp>
        <p:nvGrpSpPr>
          <p:cNvPr id="10" name="Group 9">
            <a:extLst>
              <a:ext uri="{FF2B5EF4-FFF2-40B4-BE49-F238E27FC236}">
                <a16:creationId xmlns:a16="http://schemas.microsoft.com/office/drawing/2014/main" id="{74CD2347-C9A1-C7D1-E8D6-1FB39608169B}"/>
              </a:ext>
            </a:extLst>
          </p:cNvPr>
          <p:cNvGrpSpPr/>
          <p:nvPr/>
        </p:nvGrpSpPr>
        <p:grpSpPr>
          <a:xfrm>
            <a:off x="202557" y="2277679"/>
            <a:ext cx="3550237" cy="5062262"/>
            <a:chOff x="2966459" y="3193724"/>
            <a:chExt cx="2927602" cy="4174450"/>
          </a:xfrm>
        </p:grpSpPr>
        <p:pic>
          <p:nvPicPr>
            <p:cNvPr id="15" name="Picture 14">
              <a:extLst>
                <a:ext uri="{FF2B5EF4-FFF2-40B4-BE49-F238E27FC236}">
                  <a16:creationId xmlns:a16="http://schemas.microsoft.com/office/drawing/2014/main" id="{7A0B4233-14DD-3AD8-5099-E6F89DCD2B54}"/>
                </a:ext>
              </a:extLst>
            </p:cNvPr>
            <p:cNvPicPr>
              <a:picLocks noChangeAspect="1"/>
            </p:cNvPicPr>
            <p:nvPr/>
          </p:nvPicPr>
          <p:blipFill>
            <a:blip r:embed="rId7"/>
            <a:srcRect l="10617" r="12231"/>
            <a:stretch>
              <a:fillRect/>
            </a:stretch>
          </p:blipFill>
          <p:spPr>
            <a:xfrm>
              <a:off x="3104204" y="3193724"/>
              <a:ext cx="2592536" cy="3360304"/>
            </a:xfrm>
            <a:prstGeom prst="rect">
              <a:avLst/>
            </a:prstGeom>
          </p:spPr>
        </p:pic>
        <p:sp>
          <p:nvSpPr>
            <p:cNvPr id="17" name="TextBox 16">
              <a:extLst>
                <a:ext uri="{FF2B5EF4-FFF2-40B4-BE49-F238E27FC236}">
                  <a16:creationId xmlns:a16="http://schemas.microsoft.com/office/drawing/2014/main" id="{ABAF1234-E2AD-6FEC-C2D3-DE7E9528C6E2}"/>
                </a:ext>
              </a:extLst>
            </p:cNvPr>
            <p:cNvSpPr txBox="1"/>
            <p:nvPr/>
          </p:nvSpPr>
          <p:spPr>
            <a:xfrm>
              <a:off x="2966459" y="6502273"/>
              <a:ext cx="2927602" cy="865901"/>
            </a:xfrm>
            <a:prstGeom prst="rect">
              <a:avLst/>
            </a:prstGeom>
            <a:noFill/>
          </p:spPr>
          <p:txBody>
            <a:bodyPr wrap="none" rtlCol="0">
              <a:spAutoFit/>
            </a:bodyPr>
            <a:lstStyle/>
            <a:p>
              <a:pPr algn="ctr"/>
              <a:r>
                <a:rPr lang="en-US" sz="1400" dirty="0"/>
                <a:t>“This is My Body…given up</a:t>
              </a:r>
            </a:p>
            <a:p>
              <a:pPr algn="ctr"/>
              <a:r>
                <a:rPr lang="en-US" sz="1400" dirty="0"/>
                <a:t>This is My Blood…poured out”</a:t>
              </a:r>
            </a:p>
            <a:p>
              <a:pPr algn="ctr"/>
              <a:r>
                <a:rPr lang="en-US" sz="1400" dirty="0"/>
                <a:t>-</a:t>
              </a:r>
              <a:r>
                <a:rPr lang="en-US" sz="1200" dirty="0"/>
                <a:t>Matt 26:26f, Mk 14:22f, Lk 22:19f</a:t>
              </a:r>
              <a:endParaRPr lang="en-US" sz="1400" dirty="0"/>
            </a:p>
          </p:txBody>
        </p:sp>
      </p:grpSp>
      <p:sp>
        <p:nvSpPr>
          <p:cNvPr id="24" name="TextBox 23">
            <a:extLst>
              <a:ext uri="{FF2B5EF4-FFF2-40B4-BE49-F238E27FC236}">
                <a16:creationId xmlns:a16="http://schemas.microsoft.com/office/drawing/2014/main" id="{141A9E40-7016-0962-5B9C-8246A87F2A1C}"/>
              </a:ext>
            </a:extLst>
          </p:cNvPr>
          <p:cNvSpPr txBox="1"/>
          <p:nvPr/>
        </p:nvSpPr>
        <p:spPr>
          <a:xfrm>
            <a:off x="3665319" y="794365"/>
            <a:ext cx="3832760" cy="3416320"/>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The Eucharistic Prayer – Institution Narrative</a:t>
            </a:r>
          </a:p>
          <a:p>
            <a:pPr marL="104775" lvl="1" indent="-104775">
              <a:buFont typeface="Arial" panose="020B0604020202020204" pitchFamily="34" charset="0"/>
              <a:buChar char="•"/>
            </a:pPr>
            <a:r>
              <a:rPr lang="en-US" sz="1200" dirty="0"/>
              <a:t>Then the priest re-presents what Jesus did at the Last Supper.  When he comes to what Jesus said, the priest switches from past tense to the present tense.</a:t>
            </a:r>
          </a:p>
          <a:p>
            <a:pPr marL="104775" lvl="1" indent="-104775">
              <a:buFont typeface="Arial" panose="020B0604020202020204" pitchFamily="34" charset="0"/>
              <a:buChar char="•"/>
            </a:pPr>
            <a:r>
              <a:rPr lang="en-US" sz="1200" dirty="0"/>
              <a:t>Over the bread, the priest says Jesus’ own words: “Take this, All of you, and eat of it, for this is My Body, which will be given up for you.”  He holds it up before God the Father and for all the people to see.  His genuflection in adoration expresses the whole Church’s faith that Christ himself is really, physically present in the appearance of the bread.</a:t>
            </a:r>
          </a:p>
          <a:p>
            <a:pPr marL="104775" lvl="1" indent="-104775">
              <a:buFont typeface="Arial" panose="020B0604020202020204" pitchFamily="34" charset="0"/>
              <a:buChar char="•"/>
            </a:pPr>
            <a:r>
              <a:rPr lang="en-US" sz="1200" dirty="0"/>
              <a:t>Similarly, over the chalice, the priest says: “This is the chalice of My Blood…poured out for you” and genuflects in adoration because the Holy Spirit has come, and with the saying of Jesus’ words, the wine is transformed.  The priest (Jesus) uses sacrificial language when he says that His Body is “given up” and His Blood is “poured out.”</a:t>
            </a:r>
          </a:p>
        </p:txBody>
      </p:sp>
      <p:sp>
        <p:nvSpPr>
          <p:cNvPr id="2" name="Cloud 1">
            <a:extLst>
              <a:ext uri="{FF2B5EF4-FFF2-40B4-BE49-F238E27FC236}">
                <a16:creationId xmlns:a16="http://schemas.microsoft.com/office/drawing/2014/main" id="{CAA576EB-9052-3014-04BE-60C0F55A5846}"/>
              </a:ext>
            </a:extLst>
          </p:cNvPr>
          <p:cNvSpPr/>
          <p:nvPr/>
        </p:nvSpPr>
        <p:spPr>
          <a:xfrm rot="20848785">
            <a:off x="901669" y="811475"/>
            <a:ext cx="2079770" cy="1314193"/>
          </a:xfrm>
          <a:prstGeom prst="cloud">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Silence</a:t>
            </a:r>
            <a:endParaRPr lang="en-US" sz="1200" b="1" dirty="0">
              <a:solidFill>
                <a:schemeClr val="tx1"/>
              </a:solidFill>
            </a:endParaRPr>
          </a:p>
        </p:txBody>
      </p:sp>
      <p:sp>
        <p:nvSpPr>
          <p:cNvPr id="6" name="TextBox 5">
            <a:extLst>
              <a:ext uri="{FF2B5EF4-FFF2-40B4-BE49-F238E27FC236}">
                <a16:creationId xmlns:a16="http://schemas.microsoft.com/office/drawing/2014/main" id="{CE566271-24DE-6F86-643E-D56C4DC1FB03}"/>
              </a:ext>
            </a:extLst>
          </p:cNvPr>
          <p:cNvSpPr txBox="1"/>
          <p:nvPr/>
        </p:nvSpPr>
        <p:spPr>
          <a:xfrm>
            <a:off x="1292842"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EUCHARIST</a:t>
            </a:r>
            <a:endParaRPr lang="en-US" sz="1400" dirty="0"/>
          </a:p>
        </p:txBody>
      </p:sp>
      <p:sp>
        <p:nvSpPr>
          <p:cNvPr id="30" name="TextBox 29">
            <a:extLst>
              <a:ext uri="{FF2B5EF4-FFF2-40B4-BE49-F238E27FC236}">
                <a16:creationId xmlns:a16="http://schemas.microsoft.com/office/drawing/2014/main" id="{7B072D5C-A69F-3D91-5DEF-362549733BA3}"/>
              </a:ext>
            </a:extLst>
          </p:cNvPr>
          <p:cNvSpPr txBox="1"/>
          <p:nvPr/>
        </p:nvSpPr>
        <p:spPr>
          <a:xfrm>
            <a:off x="361517" y="293893"/>
            <a:ext cx="7020184"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Eucharist </a:t>
            </a:r>
            <a:r>
              <a:rPr lang="en-US" sz="1200" b="1" i="1" dirty="0"/>
              <a:t>(Through the Holy Spirit, Christ offers His sacrifice &amp; ours to the Father)</a:t>
            </a:r>
            <a:endParaRPr lang="en-US" sz="1400" b="1" i="1" dirty="0"/>
          </a:p>
        </p:txBody>
      </p:sp>
      <p:sp>
        <p:nvSpPr>
          <p:cNvPr id="11" name="TextBox 10">
            <a:extLst>
              <a:ext uri="{FF2B5EF4-FFF2-40B4-BE49-F238E27FC236}">
                <a16:creationId xmlns:a16="http://schemas.microsoft.com/office/drawing/2014/main" id="{5A8D0B87-3069-74FE-5626-5520CE199B07}"/>
              </a:ext>
            </a:extLst>
          </p:cNvPr>
          <p:cNvSpPr txBox="1"/>
          <p:nvPr/>
        </p:nvSpPr>
        <p:spPr>
          <a:xfrm>
            <a:off x="502920" y="9602372"/>
            <a:ext cx="715684" cy="369332"/>
          </a:xfrm>
          <a:prstGeom prst="rect">
            <a:avLst/>
          </a:prstGeom>
          <a:noFill/>
        </p:spPr>
        <p:txBody>
          <a:bodyPr wrap="square" rtlCol="0">
            <a:spAutoFit/>
          </a:bodyPr>
          <a:lstStyle/>
          <a:p>
            <a:r>
              <a:rPr lang="en-US" dirty="0"/>
              <a:t>19</a:t>
            </a:r>
          </a:p>
        </p:txBody>
      </p:sp>
    </p:spTree>
    <p:extLst>
      <p:ext uri="{BB962C8B-B14F-4D97-AF65-F5344CB8AC3E}">
        <p14:creationId xmlns:p14="http://schemas.microsoft.com/office/powerpoint/2010/main" val="1432908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0297C-4E1A-0759-F137-9B2D638CB8AE}"/>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2F94CE0-EC6A-B5D5-AE2B-EA05D6E43732}"/>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AC6A692F-4DB6-5B3C-87EA-417CF8162977}"/>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1533A93E-EBC5-1B1D-D67A-0A6824EE2021}"/>
              </a:ext>
            </a:extLst>
          </p:cNvPr>
          <p:cNvPicPr>
            <a:picLocks noChangeAspect="1"/>
          </p:cNvPicPr>
          <p:nvPr/>
        </p:nvPicPr>
        <p:blipFill>
          <a:blip r:embed="rId3"/>
          <a:srcRect l="39363" t="26588" r="36907" b="27778"/>
          <a:stretch>
            <a:fillRect/>
          </a:stretch>
        </p:blipFill>
        <p:spPr>
          <a:xfrm>
            <a:off x="3607801" y="8667818"/>
            <a:ext cx="998327" cy="1079895"/>
          </a:xfrm>
          <a:prstGeom prst="rect">
            <a:avLst/>
          </a:prstGeom>
        </p:spPr>
      </p:pic>
      <p:sp>
        <p:nvSpPr>
          <p:cNvPr id="4" name="TextBox 3">
            <a:extLst>
              <a:ext uri="{FF2B5EF4-FFF2-40B4-BE49-F238E27FC236}">
                <a16:creationId xmlns:a16="http://schemas.microsoft.com/office/drawing/2014/main" id="{5DF7FC5A-CC4E-4A5D-2CE2-B73A8229F5D7}"/>
              </a:ext>
            </a:extLst>
          </p:cNvPr>
          <p:cNvSpPr txBox="1"/>
          <p:nvPr/>
        </p:nvSpPr>
        <p:spPr>
          <a:xfrm>
            <a:off x="186918" y="6974963"/>
            <a:ext cx="7394288" cy="584775"/>
          </a:xfrm>
          <a:prstGeom prst="rect">
            <a:avLst/>
          </a:prstGeom>
          <a:noFill/>
        </p:spPr>
        <p:txBody>
          <a:bodyPr wrap="square" rtlCol="0">
            <a:spAutoFit/>
          </a:bodyPr>
          <a:lstStyle/>
          <a:p>
            <a:pPr algn="ctr"/>
            <a:r>
              <a:rPr lang="en-US" sz="3200" b="1" dirty="0"/>
              <a:t>The Eucharistic Prayer</a:t>
            </a:r>
            <a:r>
              <a:rPr lang="en-US" sz="2800" b="1" dirty="0"/>
              <a:t>-Mystery of Faith </a:t>
            </a:r>
            <a:endParaRPr lang="en-US" sz="3200" b="1" dirty="0"/>
          </a:p>
        </p:txBody>
      </p:sp>
      <p:grpSp>
        <p:nvGrpSpPr>
          <p:cNvPr id="18" name="Group 17">
            <a:extLst>
              <a:ext uri="{FF2B5EF4-FFF2-40B4-BE49-F238E27FC236}">
                <a16:creationId xmlns:a16="http://schemas.microsoft.com/office/drawing/2014/main" id="{509D5B3D-BC3B-4355-73D7-4B8461D990C9}"/>
              </a:ext>
            </a:extLst>
          </p:cNvPr>
          <p:cNvGrpSpPr/>
          <p:nvPr/>
        </p:nvGrpSpPr>
        <p:grpSpPr>
          <a:xfrm>
            <a:off x="1776797" y="3155557"/>
            <a:ext cx="4605300" cy="3444164"/>
            <a:chOff x="4198954" y="6785006"/>
            <a:chExt cx="3352978" cy="2507593"/>
          </a:xfrm>
        </p:grpSpPr>
        <p:pic>
          <p:nvPicPr>
            <p:cNvPr id="19" name="Picture 18">
              <a:extLst>
                <a:ext uri="{FF2B5EF4-FFF2-40B4-BE49-F238E27FC236}">
                  <a16:creationId xmlns:a16="http://schemas.microsoft.com/office/drawing/2014/main" id="{D021331A-FBAF-87AB-4CA9-2659A90853F8}"/>
                </a:ext>
              </a:extLst>
            </p:cNvPr>
            <p:cNvPicPr>
              <a:picLocks noChangeAspect="1"/>
            </p:cNvPicPr>
            <p:nvPr/>
          </p:nvPicPr>
          <p:blipFill>
            <a:blip r:embed="rId4"/>
            <a:stretch>
              <a:fillRect/>
            </a:stretch>
          </p:blipFill>
          <p:spPr>
            <a:xfrm>
              <a:off x="4426758" y="6785006"/>
              <a:ext cx="2861358" cy="2166457"/>
            </a:xfrm>
            <a:prstGeom prst="rect">
              <a:avLst/>
            </a:prstGeom>
          </p:spPr>
        </p:pic>
        <p:sp>
          <p:nvSpPr>
            <p:cNvPr id="20" name="TextBox 19">
              <a:extLst>
                <a:ext uri="{FF2B5EF4-FFF2-40B4-BE49-F238E27FC236}">
                  <a16:creationId xmlns:a16="http://schemas.microsoft.com/office/drawing/2014/main" id="{D529EB9C-59BC-D186-2A60-BCAAB2A1501B}"/>
                </a:ext>
              </a:extLst>
            </p:cNvPr>
            <p:cNvSpPr txBox="1"/>
            <p:nvPr/>
          </p:nvSpPr>
          <p:spPr>
            <a:xfrm>
              <a:off x="4198954" y="8911658"/>
              <a:ext cx="3352978" cy="380941"/>
            </a:xfrm>
            <a:prstGeom prst="rect">
              <a:avLst/>
            </a:prstGeom>
            <a:noFill/>
          </p:spPr>
          <p:txBody>
            <a:bodyPr wrap="none" rtlCol="0">
              <a:spAutoFit/>
            </a:bodyPr>
            <a:lstStyle/>
            <a:p>
              <a:pPr algn="ctr"/>
              <a:r>
                <a:rPr lang="en-US" sz="1400" dirty="0"/>
                <a:t>The Mystery of Faith</a:t>
              </a:r>
            </a:p>
            <a:p>
              <a:pPr algn="ctr"/>
              <a:r>
                <a:rPr lang="en-US" sz="1400" dirty="0"/>
                <a:t>“Christ has died, Christ has risen, Christ will come again”</a:t>
              </a:r>
            </a:p>
          </p:txBody>
        </p:sp>
      </p:grpSp>
      <p:sp>
        <p:nvSpPr>
          <p:cNvPr id="25" name="TextBox 24">
            <a:extLst>
              <a:ext uri="{FF2B5EF4-FFF2-40B4-BE49-F238E27FC236}">
                <a16:creationId xmlns:a16="http://schemas.microsoft.com/office/drawing/2014/main" id="{15264C78-2814-070B-CD63-718638C01576}"/>
              </a:ext>
            </a:extLst>
          </p:cNvPr>
          <p:cNvSpPr txBox="1"/>
          <p:nvPr/>
        </p:nvSpPr>
        <p:spPr>
          <a:xfrm>
            <a:off x="980902" y="1005749"/>
            <a:ext cx="5885411" cy="1754326"/>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Eucharistic Prayer - The Mystery of Faith</a:t>
            </a:r>
          </a:p>
          <a:p>
            <a:pPr marL="169863" lvl="1" indent="-119063">
              <a:buFont typeface="Arial" panose="020B0604020202020204" pitchFamily="34" charset="0"/>
              <a:buChar char="•"/>
            </a:pPr>
            <a:r>
              <a:rPr lang="en-US" sz="1200" dirty="0"/>
              <a:t>In exclamation of awe and wonder and looking upon the Body, Blood, Soul and Divinity of Jesus on the altar, the priest says: “The Mystery of Faith.”  In response, the people profess their faith directly to Jesus, “We proclaim Your death O Lord (past), and profess Your resurrection (present), until You come again (future).”</a:t>
            </a:r>
          </a:p>
          <a:p>
            <a:pPr marL="169863" lvl="1" indent="-119063">
              <a:buFont typeface="Arial" panose="020B0604020202020204" pitchFamily="34" charset="0"/>
              <a:buChar char="•"/>
            </a:pPr>
            <a:r>
              <a:rPr lang="en-US" sz="1200" dirty="0"/>
              <a:t>The “anamnesis” (“re-presentation” or “memorial”) of Christ’s Paschal Mystery unfolds throughout the Eucharistic Prayer but is most explicitly proclaimed in the </a:t>
            </a:r>
            <a:r>
              <a:rPr lang="en-US" sz="1200" dirty="0" err="1"/>
              <a:t>The</a:t>
            </a:r>
            <a:r>
              <a:rPr lang="en-US" sz="1200" dirty="0"/>
              <a:t> Mystery of Faith prayer.  </a:t>
            </a:r>
            <a:r>
              <a:rPr lang="en-US" sz="1200" i="1" dirty="0"/>
              <a:t>Anamnesis</a:t>
            </a:r>
            <a:r>
              <a:rPr lang="en-US" sz="1200" dirty="0"/>
              <a:t> is no weak remembering of a past event; it is an event itself, the event remembered…made present.</a:t>
            </a:r>
          </a:p>
        </p:txBody>
      </p:sp>
      <p:sp>
        <p:nvSpPr>
          <p:cNvPr id="6" name="TextBox 5">
            <a:extLst>
              <a:ext uri="{FF2B5EF4-FFF2-40B4-BE49-F238E27FC236}">
                <a16:creationId xmlns:a16="http://schemas.microsoft.com/office/drawing/2014/main" id="{94FE989A-816A-F9BC-7BA2-C725FEF6D65B}"/>
              </a:ext>
            </a:extLst>
          </p:cNvPr>
          <p:cNvSpPr txBox="1"/>
          <p:nvPr/>
        </p:nvSpPr>
        <p:spPr>
          <a:xfrm>
            <a:off x="1292842"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EUCHARIST</a:t>
            </a:r>
            <a:endParaRPr lang="en-US" sz="1400" dirty="0"/>
          </a:p>
        </p:txBody>
      </p:sp>
      <p:sp>
        <p:nvSpPr>
          <p:cNvPr id="30" name="TextBox 29">
            <a:extLst>
              <a:ext uri="{FF2B5EF4-FFF2-40B4-BE49-F238E27FC236}">
                <a16:creationId xmlns:a16="http://schemas.microsoft.com/office/drawing/2014/main" id="{61DC7C4C-6BC7-0264-6929-D31C82D1582E}"/>
              </a:ext>
            </a:extLst>
          </p:cNvPr>
          <p:cNvSpPr txBox="1"/>
          <p:nvPr/>
        </p:nvSpPr>
        <p:spPr>
          <a:xfrm>
            <a:off x="361517" y="293893"/>
            <a:ext cx="7020184"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Eucharist </a:t>
            </a:r>
            <a:r>
              <a:rPr lang="en-US" sz="1200" b="1" i="1" dirty="0"/>
              <a:t>(Through the Holy Spirit, Christ offers His sacrifice &amp; ours to the Father)</a:t>
            </a:r>
            <a:endParaRPr lang="en-US" sz="1400" b="1" i="1" dirty="0"/>
          </a:p>
        </p:txBody>
      </p:sp>
      <p:sp>
        <p:nvSpPr>
          <p:cNvPr id="2" name="TextBox 1">
            <a:extLst>
              <a:ext uri="{FF2B5EF4-FFF2-40B4-BE49-F238E27FC236}">
                <a16:creationId xmlns:a16="http://schemas.microsoft.com/office/drawing/2014/main" id="{4F7A82D6-9DAB-455C-BCC4-DCA76A536B9F}"/>
              </a:ext>
            </a:extLst>
          </p:cNvPr>
          <p:cNvSpPr txBox="1"/>
          <p:nvPr/>
        </p:nvSpPr>
        <p:spPr>
          <a:xfrm>
            <a:off x="6949439" y="9349740"/>
            <a:ext cx="523593" cy="369332"/>
          </a:xfrm>
          <a:prstGeom prst="rect">
            <a:avLst/>
          </a:prstGeom>
          <a:noFill/>
        </p:spPr>
        <p:txBody>
          <a:bodyPr wrap="square" rtlCol="0">
            <a:spAutoFit/>
          </a:bodyPr>
          <a:lstStyle/>
          <a:p>
            <a:r>
              <a:rPr lang="en-US" dirty="0"/>
              <a:t>20</a:t>
            </a:r>
          </a:p>
        </p:txBody>
      </p:sp>
    </p:spTree>
    <p:extLst>
      <p:ext uri="{BB962C8B-B14F-4D97-AF65-F5344CB8AC3E}">
        <p14:creationId xmlns:p14="http://schemas.microsoft.com/office/powerpoint/2010/main" val="3279017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1DDD0-E2E1-0CFD-A349-B27A233DEEF0}"/>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021648C-3F91-4D32-32A1-D8784FD892AC}"/>
              </a:ext>
            </a:extLst>
          </p:cNvPr>
          <p:cNvPicPr>
            <a:picLocks noChangeAspect="1"/>
          </p:cNvPicPr>
          <p:nvPr/>
        </p:nvPicPr>
        <p:blipFill>
          <a:blip r:embed="rId3"/>
          <a:srcRect l="37476" t="28889" r="40000" b="28334"/>
          <a:stretch>
            <a:fillRect/>
          </a:stretch>
        </p:blipFill>
        <p:spPr>
          <a:xfrm>
            <a:off x="3505120" y="8522559"/>
            <a:ext cx="1231891" cy="1316032"/>
          </a:xfrm>
          <a:prstGeom prst="rect">
            <a:avLst/>
          </a:prstGeom>
        </p:spPr>
      </p:pic>
      <p:cxnSp>
        <p:nvCxnSpPr>
          <p:cNvPr id="5" name="Straight Connector 4">
            <a:extLst>
              <a:ext uri="{FF2B5EF4-FFF2-40B4-BE49-F238E27FC236}">
                <a16:creationId xmlns:a16="http://schemas.microsoft.com/office/drawing/2014/main" id="{AD5BFB05-4F36-E9BA-A7D2-FBFD91D7EFAE}"/>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C392711C-16DB-3A55-8287-CD369F0F6A7E}"/>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CFEF7061-40B9-FB5D-C99F-9337C9A804DA}"/>
              </a:ext>
            </a:extLst>
          </p:cNvPr>
          <p:cNvSpPr txBox="1"/>
          <p:nvPr/>
        </p:nvSpPr>
        <p:spPr>
          <a:xfrm>
            <a:off x="186918" y="6974963"/>
            <a:ext cx="7394288" cy="584775"/>
          </a:xfrm>
          <a:prstGeom prst="rect">
            <a:avLst/>
          </a:prstGeom>
          <a:noFill/>
        </p:spPr>
        <p:txBody>
          <a:bodyPr wrap="square" rtlCol="0">
            <a:spAutoFit/>
          </a:bodyPr>
          <a:lstStyle/>
          <a:p>
            <a:pPr algn="ctr"/>
            <a:r>
              <a:rPr lang="en-US" sz="3200" b="1" dirty="0"/>
              <a:t>The Eucharistic Prayer</a:t>
            </a:r>
            <a:r>
              <a:rPr lang="en-US" sz="2800" b="1" dirty="0"/>
              <a:t>-</a:t>
            </a:r>
            <a:r>
              <a:rPr lang="en-US" sz="2800" b="1" i="1" dirty="0"/>
              <a:t>2</a:t>
            </a:r>
            <a:r>
              <a:rPr lang="en-US" sz="2800" b="1" i="1" baseline="30000" dirty="0"/>
              <a:t>nd</a:t>
            </a:r>
            <a:r>
              <a:rPr lang="en-US" sz="2800" b="1" i="1" dirty="0"/>
              <a:t> Epiclesis</a:t>
            </a:r>
            <a:endParaRPr lang="en-US" sz="3200" b="1" i="1" dirty="0"/>
          </a:p>
        </p:txBody>
      </p:sp>
      <p:sp>
        <p:nvSpPr>
          <p:cNvPr id="26" name="TextBox 25">
            <a:extLst>
              <a:ext uri="{FF2B5EF4-FFF2-40B4-BE49-F238E27FC236}">
                <a16:creationId xmlns:a16="http://schemas.microsoft.com/office/drawing/2014/main" id="{7B0CB946-435E-5E6C-9F1D-BED69ED22AB5}"/>
              </a:ext>
            </a:extLst>
          </p:cNvPr>
          <p:cNvSpPr txBox="1"/>
          <p:nvPr/>
        </p:nvSpPr>
        <p:spPr>
          <a:xfrm>
            <a:off x="684555" y="829707"/>
            <a:ext cx="6431142" cy="2123658"/>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The Eucharistic Prayer – 2</a:t>
            </a:r>
            <a:r>
              <a:rPr lang="en-US" sz="1200" u="sng" baseline="30000" dirty="0"/>
              <a:t>nd</a:t>
            </a:r>
            <a:r>
              <a:rPr lang="en-US" sz="1200" u="sng" dirty="0"/>
              <a:t> Epiclesis</a:t>
            </a:r>
          </a:p>
          <a:p>
            <a:pPr marL="106363" lvl="1" indent="-104775">
              <a:buFont typeface="Arial" panose="020B0604020202020204" pitchFamily="34" charset="0"/>
              <a:buChar char="•"/>
            </a:pPr>
            <a:r>
              <a:rPr lang="en-US" sz="1200" dirty="0"/>
              <a:t>The Eucharistic rite does not stop at the sacrifice but envisions that we will consume. Christ’s Body and Blood.  The priest calls upon the Holy Spirit (a second </a:t>
            </a:r>
            <a:r>
              <a:rPr lang="en-US" sz="1200" i="1" dirty="0"/>
              <a:t>epiclesis</a:t>
            </a:r>
            <a:r>
              <a:rPr lang="en-US" sz="1200" dirty="0"/>
              <a:t>) to “grant that…we may become one body, one spirit in Christ” </a:t>
            </a:r>
          </a:p>
          <a:p>
            <a:pPr marL="106363" lvl="1" indent="-104775">
              <a:buFont typeface="Arial" panose="020B0604020202020204" pitchFamily="34" charset="0"/>
              <a:buChar char="•"/>
            </a:pPr>
            <a:r>
              <a:rPr lang="en-US" sz="1200" dirty="0"/>
              <a:t>Through our reception of His Body and Blood we pray that our transformation in Christ, through the Holy Spirit, will unite us with the Church throughout the world and throughout the centuries.  </a:t>
            </a:r>
          </a:p>
          <a:p>
            <a:pPr marL="106363" lvl="1" indent="-104775">
              <a:buFont typeface="Arial" panose="020B0604020202020204" pitchFamily="34" charset="0"/>
              <a:buChar char="•"/>
            </a:pPr>
            <a:r>
              <a:rPr lang="en-US" sz="1200" dirty="0"/>
              <a:t>The priest continues with intercessions that pertain to various members of the Body of Christ beyond the immediate assembly including saints in heaven, the faithful on earth, and the holy souls of the dead.  All those become present to us as we offer our sacrifice in Christ, through the Holy Spirit, to the Father.</a:t>
            </a:r>
          </a:p>
        </p:txBody>
      </p:sp>
      <p:sp>
        <p:nvSpPr>
          <p:cNvPr id="6" name="TextBox 5">
            <a:extLst>
              <a:ext uri="{FF2B5EF4-FFF2-40B4-BE49-F238E27FC236}">
                <a16:creationId xmlns:a16="http://schemas.microsoft.com/office/drawing/2014/main" id="{4C6BD4B1-02B4-482A-F3C6-B4452960DD36}"/>
              </a:ext>
            </a:extLst>
          </p:cNvPr>
          <p:cNvSpPr txBox="1"/>
          <p:nvPr/>
        </p:nvSpPr>
        <p:spPr>
          <a:xfrm>
            <a:off x="1292842"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EUCHARIST</a:t>
            </a:r>
            <a:endParaRPr lang="en-US" sz="1400" dirty="0"/>
          </a:p>
        </p:txBody>
      </p:sp>
      <p:sp>
        <p:nvSpPr>
          <p:cNvPr id="13" name="TextBox 12">
            <a:extLst>
              <a:ext uri="{FF2B5EF4-FFF2-40B4-BE49-F238E27FC236}">
                <a16:creationId xmlns:a16="http://schemas.microsoft.com/office/drawing/2014/main" id="{827A697C-4816-5277-7552-B55DD199E239}"/>
              </a:ext>
            </a:extLst>
          </p:cNvPr>
          <p:cNvSpPr txBox="1"/>
          <p:nvPr/>
        </p:nvSpPr>
        <p:spPr>
          <a:xfrm>
            <a:off x="361517" y="293893"/>
            <a:ext cx="7020184"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Eucharist </a:t>
            </a:r>
            <a:r>
              <a:rPr lang="en-US" sz="1200" b="1" i="1" dirty="0"/>
              <a:t>(Through the Holy Spirit, Christ offers His sacrifice &amp; ours to the Father)</a:t>
            </a:r>
            <a:endParaRPr lang="en-US" sz="1400" b="1" i="1" dirty="0"/>
          </a:p>
        </p:txBody>
      </p:sp>
      <p:grpSp>
        <p:nvGrpSpPr>
          <p:cNvPr id="8" name="Group 7">
            <a:extLst>
              <a:ext uri="{FF2B5EF4-FFF2-40B4-BE49-F238E27FC236}">
                <a16:creationId xmlns:a16="http://schemas.microsoft.com/office/drawing/2014/main" id="{24579000-BA6C-B5FC-EC39-45D35FEA0360}"/>
              </a:ext>
            </a:extLst>
          </p:cNvPr>
          <p:cNvGrpSpPr/>
          <p:nvPr/>
        </p:nvGrpSpPr>
        <p:grpSpPr>
          <a:xfrm>
            <a:off x="2660098" y="3152330"/>
            <a:ext cx="5952563" cy="3505485"/>
            <a:chOff x="-202749" y="3172762"/>
            <a:chExt cx="4925060" cy="2900385"/>
          </a:xfrm>
        </p:grpSpPr>
        <p:pic>
          <p:nvPicPr>
            <p:cNvPr id="2" name="Picture 1">
              <a:extLst>
                <a:ext uri="{FF2B5EF4-FFF2-40B4-BE49-F238E27FC236}">
                  <a16:creationId xmlns:a16="http://schemas.microsoft.com/office/drawing/2014/main" id="{FB91BB59-7976-3C66-F3AA-5626949AE3DE}"/>
                </a:ext>
              </a:extLst>
            </p:cNvPr>
            <p:cNvPicPr>
              <a:picLocks noChangeAspect="1"/>
            </p:cNvPicPr>
            <p:nvPr/>
          </p:nvPicPr>
          <p:blipFill>
            <a:blip r:embed="rId4"/>
            <a:srcRect l="6500" r="6847"/>
            <a:stretch>
              <a:fillRect/>
            </a:stretch>
          </p:blipFill>
          <p:spPr>
            <a:xfrm>
              <a:off x="949207" y="3172762"/>
              <a:ext cx="2708393" cy="1562793"/>
            </a:xfrm>
            <a:prstGeom prst="rect">
              <a:avLst/>
            </a:prstGeom>
          </p:spPr>
        </p:pic>
        <p:sp>
          <p:nvSpPr>
            <p:cNvPr id="7" name="TextBox 6">
              <a:extLst>
                <a:ext uri="{FF2B5EF4-FFF2-40B4-BE49-F238E27FC236}">
                  <a16:creationId xmlns:a16="http://schemas.microsoft.com/office/drawing/2014/main" id="{7E00AE16-D0F2-08D0-A964-CB2A49ACF789}"/>
                </a:ext>
              </a:extLst>
            </p:cNvPr>
            <p:cNvSpPr txBox="1"/>
            <p:nvPr/>
          </p:nvSpPr>
          <p:spPr>
            <a:xfrm>
              <a:off x="-202749" y="4718930"/>
              <a:ext cx="4925060" cy="1354217"/>
            </a:xfrm>
            <a:prstGeom prst="rect">
              <a:avLst/>
            </a:prstGeom>
            <a:noFill/>
          </p:spPr>
          <p:txBody>
            <a:bodyPr wrap="square" rtlCol="0">
              <a:spAutoFit/>
            </a:bodyPr>
            <a:lstStyle/>
            <a:p>
              <a:pPr algn="ctr"/>
              <a:r>
                <a:rPr lang="en-US" sz="1400" dirty="0"/>
                <a:t>“How I long to gather you together as a hen</a:t>
              </a:r>
            </a:p>
            <a:p>
              <a:pPr algn="ctr"/>
              <a:r>
                <a:rPr lang="en-US" sz="1400" dirty="0"/>
                <a:t>gathers her brood under her wings.”</a:t>
              </a:r>
            </a:p>
            <a:p>
              <a:pPr algn="ctr"/>
              <a:r>
                <a:rPr lang="en-US" sz="1200" dirty="0"/>
                <a:t>- Matthew 23:37</a:t>
              </a:r>
              <a:br>
                <a:rPr lang="en-US" sz="1200" dirty="0"/>
              </a:br>
              <a:r>
                <a:rPr lang="en-US" sz="1400" dirty="0"/>
                <a:t>“Grant that we, filled with the Holy Spirit,</a:t>
              </a:r>
              <a:br>
                <a:rPr lang="en-US" sz="1400" dirty="0"/>
              </a:br>
              <a:r>
                <a:rPr lang="en-US" sz="1400" dirty="0"/>
                <a:t>may become one body, one spirit in Christ.”</a:t>
              </a:r>
            </a:p>
            <a:p>
              <a:pPr algn="ctr"/>
              <a:r>
                <a:rPr lang="en-US" sz="1400" dirty="0"/>
                <a:t>- Eucharistic Prayer III</a:t>
              </a:r>
            </a:p>
          </p:txBody>
        </p:sp>
      </p:grpSp>
      <p:grpSp>
        <p:nvGrpSpPr>
          <p:cNvPr id="15" name="Group 14">
            <a:extLst>
              <a:ext uri="{FF2B5EF4-FFF2-40B4-BE49-F238E27FC236}">
                <a16:creationId xmlns:a16="http://schemas.microsoft.com/office/drawing/2014/main" id="{4D345632-2BEE-39C9-05AE-2BFEDB5B76C3}"/>
              </a:ext>
            </a:extLst>
          </p:cNvPr>
          <p:cNvGrpSpPr/>
          <p:nvPr/>
        </p:nvGrpSpPr>
        <p:grpSpPr>
          <a:xfrm>
            <a:off x="-663680" y="3181402"/>
            <a:ext cx="5471867" cy="3704989"/>
            <a:chOff x="3077030" y="3181402"/>
            <a:chExt cx="5471867" cy="3704989"/>
          </a:xfrm>
        </p:grpSpPr>
        <p:pic>
          <p:nvPicPr>
            <p:cNvPr id="11" name="Picture 10">
              <a:extLst>
                <a:ext uri="{FF2B5EF4-FFF2-40B4-BE49-F238E27FC236}">
                  <a16:creationId xmlns:a16="http://schemas.microsoft.com/office/drawing/2014/main" id="{C5EBB873-E180-BDF4-A282-01E33B418B04}"/>
                </a:ext>
              </a:extLst>
            </p:cNvPr>
            <p:cNvPicPr>
              <a:picLocks noChangeAspect="1"/>
            </p:cNvPicPr>
            <p:nvPr/>
          </p:nvPicPr>
          <p:blipFill>
            <a:blip r:embed="rId5"/>
            <a:stretch>
              <a:fillRect/>
            </a:stretch>
          </p:blipFill>
          <p:spPr>
            <a:xfrm>
              <a:off x="4311803" y="3181402"/>
              <a:ext cx="3002323" cy="3002323"/>
            </a:xfrm>
            <a:prstGeom prst="rect">
              <a:avLst/>
            </a:prstGeom>
          </p:spPr>
        </p:pic>
        <p:sp>
          <p:nvSpPr>
            <p:cNvPr id="12" name="TextBox 11">
              <a:extLst>
                <a:ext uri="{FF2B5EF4-FFF2-40B4-BE49-F238E27FC236}">
                  <a16:creationId xmlns:a16="http://schemas.microsoft.com/office/drawing/2014/main" id="{9E5FF30C-1DBD-1116-5207-11FAFEC376E0}"/>
                </a:ext>
              </a:extLst>
            </p:cNvPr>
            <p:cNvSpPr txBox="1"/>
            <p:nvPr/>
          </p:nvSpPr>
          <p:spPr>
            <a:xfrm>
              <a:off x="3077030" y="6147727"/>
              <a:ext cx="5471867" cy="738664"/>
            </a:xfrm>
            <a:prstGeom prst="rect">
              <a:avLst/>
            </a:prstGeom>
            <a:noFill/>
          </p:spPr>
          <p:txBody>
            <a:bodyPr wrap="square" rtlCol="0">
              <a:spAutoFit/>
            </a:bodyPr>
            <a:lstStyle/>
            <a:p>
              <a:pPr algn="ctr"/>
              <a:r>
                <a:rPr lang="en-US" sz="1400" dirty="0"/>
                <a:t>“We pray that with the Blessed Virgin Mary… </a:t>
              </a:r>
            </a:p>
            <a:p>
              <a:pPr algn="ctr"/>
              <a:r>
                <a:rPr lang="en-US" sz="1400" dirty="0"/>
                <a:t>we may merit to be coheirs to Eternal Life.”</a:t>
              </a:r>
            </a:p>
            <a:p>
              <a:pPr algn="ctr"/>
              <a:r>
                <a:rPr lang="en-US" sz="1400" dirty="0"/>
                <a:t>- Eucharistic Prayer II</a:t>
              </a:r>
            </a:p>
          </p:txBody>
        </p:sp>
      </p:grpSp>
      <p:sp>
        <p:nvSpPr>
          <p:cNvPr id="9" name="TextBox 8">
            <a:extLst>
              <a:ext uri="{FF2B5EF4-FFF2-40B4-BE49-F238E27FC236}">
                <a16:creationId xmlns:a16="http://schemas.microsoft.com/office/drawing/2014/main" id="{002713CB-A45B-D657-2948-E9DB0B9C1F53}"/>
              </a:ext>
            </a:extLst>
          </p:cNvPr>
          <p:cNvSpPr txBox="1"/>
          <p:nvPr/>
        </p:nvSpPr>
        <p:spPr>
          <a:xfrm>
            <a:off x="502920" y="9555480"/>
            <a:ext cx="715684" cy="369332"/>
          </a:xfrm>
          <a:prstGeom prst="rect">
            <a:avLst/>
          </a:prstGeom>
          <a:noFill/>
        </p:spPr>
        <p:txBody>
          <a:bodyPr wrap="square" rtlCol="0">
            <a:spAutoFit/>
          </a:bodyPr>
          <a:lstStyle/>
          <a:p>
            <a:r>
              <a:rPr lang="en-US" dirty="0"/>
              <a:t>21</a:t>
            </a:r>
          </a:p>
        </p:txBody>
      </p:sp>
    </p:spTree>
    <p:extLst>
      <p:ext uri="{BB962C8B-B14F-4D97-AF65-F5344CB8AC3E}">
        <p14:creationId xmlns:p14="http://schemas.microsoft.com/office/powerpoint/2010/main" val="3578122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66891-8DBC-C7EC-AA44-C5F89189A5F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8386F80-AABD-7A22-5204-2BE52E23CB15}"/>
              </a:ext>
            </a:extLst>
          </p:cNvPr>
          <p:cNvPicPr>
            <a:picLocks noChangeAspect="1"/>
          </p:cNvPicPr>
          <p:nvPr/>
        </p:nvPicPr>
        <p:blipFill>
          <a:blip r:embed="rId3"/>
          <a:srcRect l="40763" t="21396" r="37233" b="28309"/>
          <a:stretch>
            <a:fillRect/>
          </a:stretch>
        </p:blipFill>
        <p:spPr>
          <a:xfrm>
            <a:off x="3422144" y="8512848"/>
            <a:ext cx="1107963" cy="1424483"/>
          </a:xfrm>
          <a:prstGeom prst="rect">
            <a:avLst/>
          </a:prstGeom>
        </p:spPr>
      </p:pic>
      <p:cxnSp>
        <p:nvCxnSpPr>
          <p:cNvPr id="5" name="Straight Connector 4">
            <a:extLst>
              <a:ext uri="{FF2B5EF4-FFF2-40B4-BE49-F238E27FC236}">
                <a16:creationId xmlns:a16="http://schemas.microsoft.com/office/drawing/2014/main" id="{62D5CBCF-7B08-DFFE-735E-41E1D9BA96E9}"/>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D87D023F-0C0F-B5AC-79B3-1BF20CBC9FF1}"/>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AA765B3F-62DD-21D9-C7C3-99D646BB1F74}"/>
              </a:ext>
            </a:extLst>
          </p:cNvPr>
          <p:cNvSpPr txBox="1"/>
          <p:nvPr/>
        </p:nvSpPr>
        <p:spPr>
          <a:xfrm>
            <a:off x="186918" y="6974963"/>
            <a:ext cx="7394288" cy="584775"/>
          </a:xfrm>
          <a:prstGeom prst="rect">
            <a:avLst/>
          </a:prstGeom>
          <a:noFill/>
        </p:spPr>
        <p:txBody>
          <a:bodyPr wrap="square" rtlCol="0">
            <a:spAutoFit/>
          </a:bodyPr>
          <a:lstStyle/>
          <a:p>
            <a:pPr algn="ctr"/>
            <a:r>
              <a:rPr lang="en-US" sz="3200" b="1" dirty="0"/>
              <a:t>The Eucharistic Prayer</a:t>
            </a:r>
            <a:r>
              <a:rPr lang="en-US" sz="2800" b="1" dirty="0"/>
              <a:t>-The “Great AMEN”</a:t>
            </a:r>
            <a:endParaRPr lang="en-US" sz="3200" b="1" dirty="0"/>
          </a:p>
        </p:txBody>
      </p:sp>
      <p:sp>
        <p:nvSpPr>
          <p:cNvPr id="6" name="TextBox 5">
            <a:extLst>
              <a:ext uri="{FF2B5EF4-FFF2-40B4-BE49-F238E27FC236}">
                <a16:creationId xmlns:a16="http://schemas.microsoft.com/office/drawing/2014/main" id="{FC4900C4-9BC4-7529-A17C-EC89D0A0640D}"/>
              </a:ext>
            </a:extLst>
          </p:cNvPr>
          <p:cNvSpPr txBox="1"/>
          <p:nvPr/>
        </p:nvSpPr>
        <p:spPr>
          <a:xfrm>
            <a:off x="1292842"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EUCHARIST</a:t>
            </a:r>
            <a:endParaRPr lang="en-US" sz="1400" dirty="0"/>
          </a:p>
        </p:txBody>
      </p:sp>
      <p:sp>
        <p:nvSpPr>
          <p:cNvPr id="11" name="TextBox 10">
            <a:extLst>
              <a:ext uri="{FF2B5EF4-FFF2-40B4-BE49-F238E27FC236}">
                <a16:creationId xmlns:a16="http://schemas.microsoft.com/office/drawing/2014/main" id="{B906731A-F00D-BAC5-F769-9831E4F1FDB6}"/>
              </a:ext>
            </a:extLst>
          </p:cNvPr>
          <p:cNvSpPr txBox="1"/>
          <p:nvPr/>
        </p:nvSpPr>
        <p:spPr>
          <a:xfrm>
            <a:off x="361517" y="293893"/>
            <a:ext cx="7020184"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Eucharist </a:t>
            </a:r>
            <a:r>
              <a:rPr lang="en-US" sz="1200" b="1" i="1" dirty="0"/>
              <a:t>(Through the Holy Spirit, Christ offers His sacrifice &amp; ours to the Father)</a:t>
            </a:r>
            <a:endParaRPr lang="en-US" sz="1400" b="1" i="1" dirty="0"/>
          </a:p>
        </p:txBody>
      </p:sp>
      <p:grpSp>
        <p:nvGrpSpPr>
          <p:cNvPr id="8" name="Group 7">
            <a:extLst>
              <a:ext uri="{FF2B5EF4-FFF2-40B4-BE49-F238E27FC236}">
                <a16:creationId xmlns:a16="http://schemas.microsoft.com/office/drawing/2014/main" id="{BEE31A2C-EF83-E6BD-132A-7D765EA31944}"/>
              </a:ext>
            </a:extLst>
          </p:cNvPr>
          <p:cNvGrpSpPr/>
          <p:nvPr/>
        </p:nvGrpSpPr>
        <p:grpSpPr>
          <a:xfrm>
            <a:off x="1443949" y="2694737"/>
            <a:ext cx="4888226" cy="4335077"/>
            <a:chOff x="10430120" y="2549091"/>
            <a:chExt cx="4554430" cy="4039055"/>
          </a:xfrm>
        </p:grpSpPr>
        <p:pic>
          <p:nvPicPr>
            <p:cNvPr id="9" name="Picture 8">
              <a:extLst>
                <a:ext uri="{FF2B5EF4-FFF2-40B4-BE49-F238E27FC236}">
                  <a16:creationId xmlns:a16="http://schemas.microsoft.com/office/drawing/2014/main" id="{74E76618-8401-0739-2873-87ED7E65CFCD}"/>
                </a:ext>
              </a:extLst>
            </p:cNvPr>
            <p:cNvPicPr>
              <a:picLocks noChangeAspect="1"/>
            </p:cNvPicPr>
            <p:nvPr/>
          </p:nvPicPr>
          <p:blipFill>
            <a:blip r:embed="rId4"/>
            <a:stretch>
              <a:fillRect/>
            </a:stretch>
          </p:blipFill>
          <p:spPr>
            <a:xfrm>
              <a:off x="11465055" y="2549091"/>
              <a:ext cx="2809618" cy="3360304"/>
            </a:xfrm>
            <a:prstGeom prst="rect">
              <a:avLst/>
            </a:prstGeom>
          </p:spPr>
        </p:pic>
        <p:sp>
          <p:nvSpPr>
            <p:cNvPr id="10" name="TextBox 9">
              <a:extLst>
                <a:ext uri="{FF2B5EF4-FFF2-40B4-BE49-F238E27FC236}">
                  <a16:creationId xmlns:a16="http://schemas.microsoft.com/office/drawing/2014/main" id="{7C40AD6E-D41B-D51D-CBDF-E5CCAAA8BDC5}"/>
                </a:ext>
              </a:extLst>
            </p:cNvPr>
            <p:cNvSpPr txBox="1"/>
            <p:nvPr/>
          </p:nvSpPr>
          <p:spPr>
            <a:xfrm>
              <a:off x="10430120" y="5879195"/>
              <a:ext cx="4554430" cy="708951"/>
            </a:xfrm>
            <a:prstGeom prst="rect">
              <a:avLst/>
            </a:prstGeom>
            <a:noFill/>
          </p:spPr>
          <p:txBody>
            <a:bodyPr wrap="none" rtlCol="0">
              <a:spAutoFit/>
            </a:bodyPr>
            <a:lstStyle/>
            <a:p>
              <a:pPr algn="ctr"/>
              <a:r>
                <a:rPr lang="en-US" sz="1400" dirty="0"/>
                <a:t>“Through Him, with Him, In Him…O God almighty Father,</a:t>
              </a:r>
            </a:p>
            <a:p>
              <a:pPr algn="ctr"/>
              <a:r>
                <a:rPr lang="en-US" sz="1400" dirty="0"/>
                <a:t>all glory and honor is Yours, forever and ever!  AMEN!!!</a:t>
              </a:r>
            </a:p>
            <a:p>
              <a:pPr algn="ctr"/>
              <a:r>
                <a:rPr lang="en-US" sz="1200" dirty="0"/>
                <a:t>- Jn 17:5, Rev 3:14, 5:14, 1Cor 14:16</a:t>
              </a:r>
            </a:p>
          </p:txBody>
        </p:sp>
      </p:grpSp>
      <p:sp>
        <p:nvSpPr>
          <p:cNvPr id="12" name="TextBox 11">
            <a:extLst>
              <a:ext uri="{FF2B5EF4-FFF2-40B4-BE49-F238E27FC236}">
                <a16:creationId xmlns:a16="http://schemas.microsoft.com/office/drawing/2014/main" id="{88FBE89C-5A08-5755-621A-FA81E4960CC5}"/>
              </a:ext>
            </a:extLst>
          </p:cNvPr>
          <p:cNvSpPr txBox="1"/>
          <p:nvPr/>
        </p:nvSpPr>
        <p:spPr>
          <a:xfrm>
            <a:off x="781396" y="779353"/>
            <a:ext cx="6317673" cy="1754326"/>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The Great Amen (Doxology</a:t>
            </a:r>
            <a:r>
              <a:rPr lang="en-US" sz="1200" dirty="0"/>
              <a:t>)</a:t>
            </a:r>
          </a:p>
          <a:p>
            <a:pPr marL="119063" lvl="1" indent="-119063">
              <a:buFont typeface="Arial" panose="020B0604020202020204" pitchFamily="34" charset="0"/>
              <a:buChar char="•"/>
            </a:pPr>
            <a:r>
              <a:rPr lang="en-US" sz="1200" dirty="0"/>
              <a:t>The priest and deacon (if present) elevate the Body and Blood of Christ and glorify God the Father saying: “Through Him, with Him, and in Him, O God almighty Father, in the unity of the Holy Spirit, all glory and honor is Yours, forever and ever.”  The Church offers His one Body, to which we have been joined, to the Father for the glory of His Name and the salvation of the world.  This is our communion with Christ’s sacrifice…Perfect Praise.</a:t>
            </a:r>
          </a:p>
          <a:p>
            <a:pPr marL="119063" lvl="1" indent="-119063">
              <a:buFont typeface="Arial" panose="020B0604020202020204" pitchFamily="34" charset="0"/>
              <a:buChar char="•"/>
            </a:pPr>
            <a:r>
              <a:rPr lang="en-US" sz="1200" dirty="0"/>
              <a:t>The assembly cries out with a resounding AMEN!  The Amen agrees to all that has preceded: the articles of the Creed, the Father, Son, and Holy Spirit believed in the Church, and the great mystery of God’s salvific plan being worked out with us in Christ through the Spirit.</a:t>
            </a:r>
          </a:p>
        </p:txBody>
      </p:sp>
      <p:sp>
        <p:nvSpPr>
          <p:cNvPr id="7" name="TextBox 6">
            <a:extLst>
              <a:ext uri="{FF2B5EF4-FFF2-40B4-BE49-F238E27FC236}">
                <a16:creationId xmlns:a16="http://schemas.microsoft.com/office/drawing/2014/main" id="{CF2847A9-3D37-5786-B0BB-228C3CD4D2FA}"/>
              </a:ext>
            </a:extLst>
          </p:cNvPr>
          <p:cNvSpPr txBox="1"/>
          <p:nvPr/>
        </p:nvSpPr>
        <p:spPr>
          <a:xfrm>
            <a:off x="6949439" y="9349740"/>
            <a:ext cx="523593" cy="369332"/>
          </a:xfrm>
          <a:prstGeom prst="rect">
            <a:avLst/>
          </a:prstGeom>
          <a:noFill/>
        </p:spPr>
        <p:txBody>
          <a:bodyPr wrap="square" rtlCol="0">
            <a:spAutoFit/>
          </a:bodyPr>
          <a:lstStyle/>
          <a:p>
            <a:r>
              <a:rPr lang="en-US" dirty="0"/>
              <a:t>22</a:t>
            </a:r>
          </a:p>
        </p:txBody>
      </p:sp>
    </p:spTree>
    <p:extLst>
      <p:ext uri="{BB962C8B-B14F-4D97-AF65-F5344CB8AC3E}">
        <p14:creationId xmlns:p14="http://schemas.microsoft.com/office/powerpoint/2010/main" val="2035847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10C29-8B17-6CE3-C9B1-93FFD9A9497B}"/>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E80D89B-E14B-4290-8F73-DF82B75C91C3}"/>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C223789-AA96-09E2-A0CC-7850CC3A1984}"/>
              </a:ext>
            </a:extLst>
          </p:cNvPr>
          <p:cNvSpPr txBox="1"/>
          <p:nvPr/>
        </p:nvSpPr>
        <p:spPr>
          <a:xfrm>
            <a:off x="1918338" y="6974964"/>
            <a:ext cx="4465674" cy="584775"/>
          </a:xfrm>
          <a:prstGeom prst="rect">
            <a:avLst/>
          </a:prstGeom>
          <a:noFill/>
        </p:spPr>
        <p:txBody>
          <a:bodyPr wrap="square" rtlCol="0">
            <a:spAutoFit/>
          </a:bodyPr>
          <a:lstStyle/>
          <a:p>
            <a:pPr algn="ctr"/>
            <a:r>
              <a:rPr lang="en-US" sz="3200" b="1" dirty="0"/>
              <a:t>The Lord’s Prayer</a:t>
            </a:r>
          </a:p>
        </p:txBody>
      </p:sp>
      <p:cxnSp>
        <p:nvCxnSpPr>
          <p:cNvPr id="2" name="Straight Arrow Connector 1">
            <a:extLst>
              <a:ext uri="{FF2B5EF4-FFF2-40B4-BE49-F238E27FC236}">
                <a16:creationId xmlns:a16="http://schemas.microsoft.com/office/drawing/2014/main" id="{2D686A20-4DD2-6803-2316-B5448535A86F}"/>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A71F9730-C5AA-B9F5-B4EF-511071E7E011}"/>
              </a:ext>
            </a:extLst>
          </p:cNvPr>
          <p:cNvPicPr>
            <a:picLocks noChangeAspect="1"/>
          </p:cNvPicPr>
          <p:nvPr/>
        </p:nvPicPr>
        <p:blipFill>
          <a:blip r:embed="rId3"/>
          <a:srcRect l="38298" t="29947" r="40428" b="31243"/>
          <a:stretch>
            <a:fillRect/>
          </a:stretch>
        </p:blipFill>
        <p:spPr>
          <a:xfrm>
            <a:off x="3286611" y="8449321"/>
            <a:ext cx="1296866" cy="1330810"/>
          </a:xfrm>
          <a:prstGeom prst="rect">
            <a:avLst/>
          </a:prstGeom>
        </p:spPr>
      </p:pic>
      <p:sp>
        <p:nvSpPr>
          <p:cNvPr id="19" name="TextBox 18">
            <a:extLst>
              <a:ext uri="{FF2B5EF4-FFF2-40B4-BE49-F238E27FC236}">
                <a16:creationId xmlns:a16="http://schemas.microsoft.com/office/drawing/2014/main" id="{643A89DD-EDEB-0BE6-43D7-D0F390B30A7F}"/>
              </a:ext>
            </a:extLst>
          </p:cNvPr>
          <p:cNvSpPr txBox="1"/>
          <p:nvPr/>
        </p:nvSpPr>
        <p:spPr>
          <a:xfrm>
            <a:off x="1070596" y="947178"/>
            <a:ext cx="5935287" cy="1754326"/>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The Lord’s Prayer</a:t>
            </a:r>
          </a:p>
          <a:p>
            <a:pPr marL="115888" lvl="1" indent="-115888">
              <a:buFont typeface="Arial" panose="020B0604020202020204" pitchFamily="34" charset="0"/>
              <a:buChar char="•"/>
            </a:pPr>
            <a:r>
              <a:rPr lang="en-US" sz="1200" dirty="0"/>
              <a:t>Through the priest, Christ invites His mystical body to address the words of a prayer to The Father that Jesus himself taught us. The seven petitions of the Our Father (and the actions that follow) prepare us to share the covenant meal of the Body &amp; Blood of His Son that God prepared to consummate the sacrifice just concluded.</a:t>
            </a:r>
          </a:p>
          <a:p>
            <a:pPr marL="115888" lvl="1" indent="-115888">
              <a:buFont typeface="Arial" panose="020B0604020202020204" pitchFamily="34" charset="0"/>
              <a:buChar char="•"/>
            </a:pPr>
            <a:r>
              <a:rPr lang="en-US" sz="1200" dirty="0"/>
              <a:t>Following the prayer, the priest expands the last petition saying: “Deliver us, Lord, we pray, from every evil…that we may be always free from sin and safe from all distress.”</a:t>
            </a:r>
          </a:p>
          <a:p>
            <a:pPr marL="115888" lvl="1" indent="-115888">
              <a:buFont typeface="Arial" panose="020B0604020202020204" pitchFamily="34" charset="0"/>
              <a:buChar char="•"/>
            </a:pPr>
            <a:r>
              <a:rPr lang="en-US" sz="1200" dirty="0"/>
              <a:t>After this “embolism,” the assembly concludes its dialogue with a “doxology” of hope and praise: “For the kingdom, the power, and the glory are Yours now and forever.”</a:t>
            </a:r>
          </a:p>
        </p:txBody>
      </p:sp>
      <p:grpSp>
        <p:nvGrpSpPr>
          <p:cNvPr id="20" name="Group 19">
            <a:extLst>
              <a:ext uri="{FF2B5EF4-FFF2-40B4-BE49-F238E27FC236}">
                <a16:creationId xmlns:a16="http://schemas.microsoft.com/office/drawing/2014/main" id="{C89E52EF-8A06-3CC6-7C09-DCA7F470C98C}"/>
              </a:ext>
            </a:extLst>
          </p:cNvPr>
          <p:cNvGrpSpPr/>
          <p:nvPr/>
        </p:nvGrpSpPr>
        <p:grpSpPr>
          <a:xfrm>
            <a:off x="229866" y="3201698"/>
            <a:ext cx="4044441" cy="3972767"/>
            <a:chOff x="5071028" y="6227726"/>
            <a:chExt cx="2823546" cy="2773511"/>
          </a:xfrm>
        </p:grpSpPr>
        <p:pic>
          <p:nvPicPr>
            <p:cNvPr id="21" name="Picture 20">
              <a:extLst>
                <a:ext uri="{FF2B5EF4-FFF2-40B4-BE49-F238E27FC236}">
                  <a16:creationId xmlns:a16="http://schemas.microsoft.com/office/drawing/2014/main" id="{1F4CA2EF-765D-FA9A-F6A5-8AAE142A0C55}"/>
                </a:ext>
              </a:extLst>
            </p:cNvPr>
            <p:cNvPicPr>
              <a:picLocks noChangeAspect="1"/>
            </p:cNvPicPr>
            <p:nvPr/>
          </p:nvPicPr>
          <p:blipFill>
            <a:blip r:embed="rId4"/>
            <a:srcRect l="5219" r="24709"/>
            <a:stretch>
              <a:fillRect/>
            </a:stretch>
          </p:blipFill>
          <p:spPr>
            <a:xfrm>
              <a:off x="5308147" y="6227726"/>
              <a:ext cx="2348648" cy="1697074"/>
            </a:xfrm>
            <a:prstGeom prst="rect">
              <a:avLst/>
            </a:prstGeom>
          </p:spPr>
        </p:pic>
        <p:sp>
          <p:nvSpPr>
            <p:cNvPr id="22" name="TextBox 21">
              <a:extLst>
                <a:ext uri="{FF2B5EF4-FFF2-40B4-BE49-F238E27FC236}">
                  <a16:creationId xmlns:a16="http://schemas.microsoft.com/office/drawing/2014/main" id="{F195B912-4FE5-00FB-388F-E2CDBF143D1B}"/>
                </a:ext>
              </a:extLst>
            </p:cNvPr>
            <p:cNvSpPr txBox="1"/>
            <p:nvPr/>
          </p:nvSpPr>
          <p:spPr>
            <a:xfrm>
              <a:off x="5071028" y="7869081"/>
              <a:ext cx="2823546" cy="1132156"/>
            </a:xfrm>
            <a:prstGeom prst="rect">
              <a:avLst/>
            </a:prstGeom>
            <a:noFill/>
          </p:spPr>
          <p:txBody>
            <a:bodyPr wrap="none" rtlCol="0">
              <a:spAutoFit/>
            </a:bodyPr>
            <a:lstStyle/>
            <a:p>
              <a:pPr algn="ctr"/>
              <a:r>
                <a:rPr lang="en-US" sz="1400" dirty="0"/>
                <a:t>“Forgive us our trespasses”</a:t>
              </a:r>
            </a:p>
            <a:p>
              <a:pPr algn="ctr"/>
              <a:r>
                <a:rPr lang="en-US" sz="1400" dirty="0"/>
                <a:t>“Her sins are forgiven,</a:t>
              </a:r>
            </a:p>
            <a:p>
              <a:pPr algn="ctr"/>
              <a:r>
                <a:rPr lang="en-US" sz="1400" dirty="0"/>
                <a:t>for she loved much”</a:t>
              </a:r>
            </a:p>
            <a:p>
              <a:pPr algn="ctr"/>
              <a:r>
                <a:rPr lang="en-US" sz="1200" dirty="0"/>
                <a:t>- Luke 7:47-50</a:t>
              </a:r>
            </a:p>
          </p:txBody>
        </p:sp>
      </p:grpSp>
      <p:grpSp>
        <p:nvGrpSpPr>
          <p:cNvPr id="23" name="Group 22">
            <a:extLst>
              <a:ext uri="{FF2B5EF4-FFF2-40B4-BE49-F238E27FC236}">
                <a16:creationId xmlns:a16="http://schemas.microsoft.com/office/drawing/2014/main" id="{89169F0D-0C26-9EA7-4189-3F0777A83FE5}"/>
              </a:ext>
            </a:extLst>
          </p:cNvPr>
          <p:cNvGrpSpPr/>
          <p:nvPr/>
        </p:nvGrpSpPr>
        <p:grpSpPr>
          <a:xfrm>
            <a:off x="3711334" y="3228310"/>
            <a:ext cx="4044441" cy="3541850"/>
            <a:chOff x="809974" y="5488686"/>
            <a:chExt cx="4192564" cy="3671566"/>
          </a:xfrm>
        </p:grpSpPr>
        <p:pic>
          <p:nvPicPr>
            <p:cNvPr id="24" name="Picture 23">
              <a:extLst>
                <a:ext uri="{FF2B5EF4-FFF2-40B4-BE49-F238E27FC236}">
                  <a16:creationId xmlns:a16="http://schemas.microsoft.com/office/drawing/2014/main" id="{CD49D0B3-7250-3AFE-B000-EAE9BBFE65FB}"/>
                </a:ext>
              </a:extLst>
            </p:cNvPr>
            <p:cNvPicPr>
              <a:picLocks noChangeAspect="1"/>
            </p:cNvPicPr>
            <p:nvPr/>
          </p:nvPicPr>
          <p:blipFill>
            <a:blip r:embed="rId5"/>
            <a:stretch>
              <a:fillRect/>
            </a:stretch>
          </p:blipFill>
          <p:spPr>
            <a:xfrm>
              <a:off x="1566350" y="5488686"/>
              <a:ext cx="2679809" cy="2679809"/>
            </a:xfrm>
            <a:prstGeom prst="rect">
              <a:avLst/>
            </a:prstGeom>
          </p:spPr>
        </p:pic>
        <p:sp>
          <p:nvSpPr>
            <p:cNvPr id="25" name="TextBox 24">
              <a:extLst>
                <a:ext uri="{FF2B5EF4-FFF2-40B4-BE49-F238E27FC236}">
                  <a16:creationId xmlns:a16="http://schemas.microsoft.com/office/drawing/2014/main" id="{B58B3577-F166-9A9E-7913-6A8247BAFAA5}"/>
                </a:ext>
              </a:extLst>
            </p:cNvPr>
            <p:cNvSpPr txBox="1"/>
            <p:nvPr/>
          </p:nvSpPr>
          <p:spPr>
            <a:xfrm>
              <a:off x="809974" y="8136166"/>
              <a:ext cx="4192564" cy="1024086"/>
            </a:xfrm>
            <a:prstGeom prst="rect">
              <a:avLst/>
            </a:prstGeom>
            <a:noFill/>
          </p:spPr>
          <p:txBody>
            <a:bodyPr wrap="none" rtlCol="0">
              <a:spAutoFit/>
            </a:bodyPr>
            <a:lstStyle/>
            <a:p>
              <a:pPr algn="ctr"/>
              <a:r>
                <a:rPr lang="en-US" sz="1400" dirty="0"/>
                <a:t>In the desert, the Lord provided food every day.</a:t>
              </a:r>
              <a:br>
                <a:rPr lang="en-US" sz="1400" dirty="0"/>
              </a:br>
              <a:r>
                <a:rPr lang="en-US" sz="1400" dirty="0"/>
                <a:t>They called it “manna.”</a:t>
              </a:r>
            </a:p>
            <a:p>
              <a:pPr algn="ctr"/>
              <a:r>
                <a:rPr lang="en-US" sz="1400" dirty="0"/>
                <a:t>“Give us this day our Daily Bread”</a:t>
              </a:r>
            </a:p>
            <a:p>
              <a:pPr algn="ctr"/>
              <a:r>
                <a:rPr lang="en-US" sz="1200" dirty="0"/>
                <a:t>- Matt 6:9-13, Luke 11:2-4</a:t>
              </a:r>
            </a:p>
          </p:txBody>
        </p:sp>
      </p:grpSp>
      <p:sp>
        <p:nvSpPr>
          <p:cNvPr id="14" name="TextBox 13">
            <a:extLst>
              <a:ext uri="{FF2B5EF4-FFF2-40B4-BE49-F238E27FC236}">
                <a16:creationId xmlns:a16="http://schemas.microsoft.com/office/drawing/2014/main" id="{176C98B2-F0F5-252E-496E-10A7434476E1}"/>
              </a:ext>
            </a:extLst>
          </p:cNvPr>
          <p:cNvSpPr txBox="1"/>
          <p:nvPr/>
        </p:nvSpPr>
        <p:spPr>
          <a:xfrm>
            <a:off x="1292842"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EUCHARIST</a:t>
            </a:r>
            <a:endParaRPr lang="en-US" sz="1400" dirty="0"/>
          </a:p>
        </p:txBody>
      </p:sp>
      <p:sp>
        <p:nvSpPr>
          <p:cNvPr id="15" name="TextBox 14">
            <a:extLst>
              <a:ext uri="{FF2B5EF4-FFF2-40B4-BE49-F238E27FC236}">
                <a16:creationId xmlns:a16="http://schemas.microsoft.com/office/drawing/2014/main" id="{7C3B963F-EA63-DAE2-8D7B-8A26157EDECB}"/>
              </a:ext>
            </a:extLst>
          </p:cNvPr>
          <p:cNvSpPr txBox="1"/>
          <p:nvPr/>
        </p:nvSpPr>
        <p:spPr>
          <a:xfrm>
            <a:off x="361517" y="293893"/>
            <a:ext cx="7020184"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Eucharist </a:t>
            </a:r>
            <a:r>
              <a:rPr lang="en-US" sz="1200" b="1" i="1" dirty="0"/>
              <a:t>(Through the Holy Spirit, Christ offers His sacrifice &amp; ours to the Father)</a:t>
            </a:r>
            <a:endParaRPr lang="en-US" sz="1400" b="1" i="1" dirty="0"/>
          </a:p>
        </p:txBody>
      </p:sp>
      <p:sp>
        <p:nvSpPr>
          <p:cNvPr id="3" name="TextBox 2">
            <a:extLst>
              <a:ext uri="{FF2B5EF4-FFF2-40B4-BE49-F238E27FC236}">
                <a16:creationId xmlns:a16="http://schemas.microsoft.com/office/drawing/2014/main" id="{30FCA3C8-C32C-E4AA-556F-05802307C49C}"/>
              </a:ext>
            </a:extLst>
          </p:cNvPr>
          <p:cNvSpPr txBox="1"/>
          <p:nvPr/>
        </p:nvSpPr>
        <p:spPr>
          <a:xfrm>
            <a:off x="502920" y="9555480"/>
            <a:ext cx="715684" cy="369332"/>
          </a:xfrm>
          <a:prstGeom prst="rect">
            <a:avLst/>
          </a:prstGeom>
          <a:noFill/>
        </p:spPr>
        <p:txBody>
          <a:bodyPr wrap="square" rtlCol="0">
            <a:spAutoFit/>
          </a:bodyPr>
          <a:lstStyle/>
          <a:p>
            <a:r>
              <a:rPr lang="en-US" dirty="0"/>
              <a:t>23</a:t>
            </a:r>
          </a:p>
        </p:txBody>
      </p:sp>
    </p:spTree>
    <p:extLst>
      <p:ext uri="{BB962C8B-B14F-4D97-AF65-F5344CB8AC3E}">
        <p14:creationId xmlns:p14="http://schemas.microsoft.com/office/powerpoint/2010/main" val="2930365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47F53-2EC9-32A1-800A-3B89BC82F02D}"/>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F3CF9A3-070B-400D-08F5-B7B856BD4BBA}"/>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413D98A-89F9-CB4F-6539-24E40246938F}"/>
              </a:ext>
            </a:extLst>
          </p:cNvPr>
          <p:cNvSpPr txBox="1"/>
          <p:nvPr/>
        </p:nvSpPr>
        <p:spPr>
          <a:xfrm>
            <a:off x="1897495" y="6974962"/>
            <a:ext cx="4465674" cy="584775"/>
          </a:xfrm>
          <a:prstGeom prst="rect">
            <a:avLst/>
          </a:prstGeom>
          <a:noFill/>
        </p:spPr>
        <p:txBody>
          <a:bodyPr wrap="square" rtlCol="0">
            <a:spAutoFit/>
          </a:bodyPr>
          <a:lstStyle/>
          <a:p>
            <a:pPr algn="ctr"/>
            <a:r>
              <a:rPr lang="en-US" sz="3200" b="1" dirty="0"/>
              <a:t>Sign of Peace</a:t>
            </a:r>
          </a:p>
        </p:txBody>
      </p:sp>
      <p:cxnSp>
        <p:nvCxnSpPr>
          <p:cNvPr id="2" name="Straight Arrow Connector 1">
            <a:extLst>
              <a:ext uri="{FF2B5EF4-FFF2-40B4-BE49-F238E27FC236}">
                <a16:creationId xmlns:a16="http://schemas.microsoft.com/office/drawing/2014/main" id="{3A8D7F3C-C53D-E4DE-A046-C1EBF9B97E10}"/>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E0DB8E12-D9FE-A2CE-7231-C3F902DF38E3}"/>
              </a:ext>
            </a:extLst>
          </p:cNvPr>
          <p:cNvPicPr>
            <a:picLocks noChangeAspect="1"/>
          </p:cNvPicPr>
          <p:nvPr/>
        </p:nvPicPr>
        <p:blipFill>
          <a:blip r:embed="rId3"/>
          <a:srcRect l="42700" t="23600" r="28800" b="30000"/>
          <a:stretch>
            <a:fillRect/>
          </a:stretch>
        </p:blipFill>
        <p:spPr>
          <a:xfrm>
            <a:off x="3358561" y="8474925"/>
            <a:ext cx="1434697" cy="1313880"/>
          </a:xfrm>
          <a:prstGeom prst="rect">
            <a:avLst/>
          </a:prstGeom>
        </p:spPr>
      </p:pic>
      <p:sp>
        <p:nvSpPr>
          <p:cNvPr id="26" name="TextBox 25">
            <a:extLst>
              <a:ext uri="{FF2B5EF4-FFF2-40B4-BE49-F238E27FC236}">
                <a16:creationId xmlns:a16="http://schemas.microsoft.com/office/drawing/2014/main" id="{4C1B41BD-1D56-8416-F315-15A4A8236DF8}"/>
              </a:ext>
            </a:extLst>
          </p:cNvPr>
          <p:cNvSpPr txBox="1"/>
          <p:nvPr/>
        </p:nvSpPr>
        <p:spPr>
          <a:xfrm>
            <a:off x="814648" y="833074"/>
            <a:ext cx="6389488" cy="1384995"/>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The Sign of Peace</a:t>
            </a:r>
          </a:p>
          <a:p>
            <a:pPr marL="115888" lvl="1" indent="-112713">
              <a:buFont typeface="Arial" panose="020B0604020202020204" pitchFamily="34" charset="0"/>
              <a:buChar char="•"/>
            </a:pPr>
            <a:r>
              <a:rPr lang="en-US" sz="1200" dirty="0"/>
              <a:t>The priest greets the assembly with the words of the Risen Lord: “The peace of the Lord be with you always.” The assembly answers: “And with your spirit” and is then invited by the priest or deacon to “Let us offer each other the sign of peace.”</a:t>
            </a:r>
          </a:p>
          <a:p>
            <a:pPr marL="115888" lvl="1" indent="-112713">
              <a:buFont typeface="Arial" panose="020B0604020202020204" pitchFamily="34" charset="0"/>
              <a:buChar char="•"/>
            </a:pPr>
            <a:r>
              <a:rPr lang="en-US" sz="1200" dirty="0"/>
              <a:t>A gesture of peace, along with the set phrase: “Peace be with you” is offered by the priest to the deacon and among the assembly as a ritual expression of the love &amp; forgiveness that Christ’s members must share as the condition for being united with their head.</a:t>
            </a:r>
          </a:p>
        </p:txBody>
      </p:sp>
      <p:grpSp>
        <p:nvGrpSpPr>
          <p:cNvPr id="28" name="Group 27">
            <a:extLst>
              <a:ext uri="{FF2B5EF4-FFF2-40B4-BE49-F238E27FC236}">
                <a16:creationId xmlns:a16="http://schemas.microsoft.com/office/drawing/2014/main" id="{8668F492-D2CD-6E41-46F8-E841BA178CDD}"/>
              </a:ext>
            </a:extLst>
          </p:cNvPr>
          <p:cNvGrpSpPr/>
          <p:nvPr/>
        </p:nvGrpSpPr>
        <p:grpSpPr>
          <a:xfrm>
            <a:off x="-857483" y="2425088"/>
            <a:ext cx="6524078" cy="3277960"/>
            <a:chOff x="2147357" y="2780988"/>
            <a:chExt cx="6062390" cy="3045989"/>
          </a:xfrm>
        </p:grpSpPr>
        <p:pic>
          <p:nvPicPr>
            <p:cNvPr id="29" name="Picture 28">
              <a:extLst>
                <a:ext uri="{FF2B5EF4-FFF2-40B4-BE49-F238E27FC236}">
                  <a16:creationId xmlns:a16="http://schemas.microsoft.com/office/drawing/2014/main" id="{53996042-53AE-04B1-EDBF-9D9CE5716667}"/>
                </a:ext>
              </a:extLst>
            </p:cNvPr>
            <p:cNvPicPr>
              <a:picLocks noChangeAspect="1"/>
            </p:cNvPicPr>
            <p:nvPr/>
          </p:nvPicPr>
          <p:blipFill>
            <a:blip r:embed="rId4"/>
            <a:stretch>
              <a:fillRect/>
            </a:stretch>
          </p:blipFill>
          <p:spPr>
            <a:xfrm>
              <a:off x="3504833" y="2780988"/>
              <a:ext cx="3534798" cy="1990091"/>
            </a:xfrm>
            <a:prstGeom prst="rect">
              <a:avLst/>
            </a:prstGeom>
          </p:spPr>
        </p:pic>
        <p:sp>
          <p:nvSpPr>
            <p:cNvPr id="30" name="TextBox 29">
              <a:extLst>
                <a:ext uri="{FF2B5EF4-FFF2-40B4-BE49-F238E27FC236}">
                  <a16:creationId xmlns:a16="http://schemas.microsoft.com/office/drawing/2014/main" id="{178E1A03-B875-8FB8-3009-81585CF5A433}"/>
                </a:ext>
              </a:extLst>
            </p:cNvPr>
            <p:cNvSpPr txBox="1"/>
            <p:nvPr/>
          </p:nvSpPr>
          <p:spPr>
            <a:xfrm>
              <a:off x="2147357" y="4748489"/>
              <a:ext cx="6062390" cy="1078488"/>
            </a:xfrm>
            <a:prstGeom prst="rect">
              <a:avLst/>
            </a:prstGeom>
            <a:noFill/>
          </p:spPr>
          <p:txBody>
            <a:bodyPr wrap="none" rtlCol="0">
              <a:spAutoFit/>
            </a:bodyPr>
            <a:lstStyle/>
            <a:p>
              <a:pPr algn="ctr"/>
              <a:r>
                <a:rPr lang="en-US" sz="1400" dirty="0"/>
                <a:t>“When the doors were locked…Jesus came,</a:t>
              </a:r>
            </a:p>
            <a:p>
              <a:pPr algn="ctr"/>
              <a:r>
                <a:rPr lang="en-US" sz="1400" dirty="0"/>
                <a:t>stood in their midst and said: Peace Be With You”</a:t>
              </a:r>
            </a:p>
            <a:p>
              <a:pPr algn="ctr"/>
              <a:r>
                <a:rPr lang="en-US" sz="1200" dirty="0"/>
                <a:t>- John 20:19, Luke 24:36</a:t>
              </a:r>
            </a:p>
          </p:txBody>
        </p:sp>
      </p:grpSp>
      <p:grpSp>
        <p:nvGrpSpPr>
          <p:cNvPr id="31" name="Group 30">
            <a:extLst>
              <a:ext uri="{FF2B5EF4-FFF2-40B4-BE49-F238E27FC236}">
                <a16:creationId xmlns:a16="http://schemas.microsoft.com/office/drawing/2014/main" id="{51B68EEC-F47D-4877-A6AE-61E7BB0E7642}"/>
              </a:ext>
            </a:extLst>
          </p:cNvPr>
          <p:cNvGrpSpPr/>
          <p:nvPr/>
        </p:nvGrpSpPr>
        <p:grpSpPr>
          <a:xfrm>
            <a:off x="4257919" y="4315984"/>
            <a:ext cx="3427734" cy="2675207"/>
            <a:chOff x="12670000" y="-245369"/>
            <a:chExt cx="3609763" cy="2817273"/>
          </a:xfrm>
        </p:grpSpPr>
        <p:pic>
          <p:nvPicPr>
            <p:cNvPr id="32" name="Picture 31" descr="A painting of a group of men&#10;&#10;AI-generated content may be incorrect.">
              <a:extLst>
                <a:ext uri="{FF2B5EF4-FFF2-40B4-BE49-F238E27FC236}">
                  <a16:creationId xmlns:a16="http://schemas.microsoft.com/office/drawing/2014/main" id="{BB5FEBCA-7FD8-5B65-5318-040AFC6B2D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22005" y="-245369"/>
              <a:ext cx="2848125" cy="2098618"/>
            </a:xfrm>
            <a:prstGeom prst="rect">
              <a:avLst/>
            </a:prstGeom>
          </p:spPr>
        </p:pic>
        <p:sp>
          <p:nvSpPr>
            <p:cNvPr id="33" name="TextBox 32">
              <a:extLst>
                <a:ext uri="{FF2B5EF4-FFF2-40B4-BE49-F238E27FC236}">
                  <a16:creationId xmlns:a16="http://schemas.microsoft.com/office/drawing/2014/main" id="{D46A9539-1B6F-80A4-816C-B4FAC8E9715D}"/>
                </a:ext>
              </a:extLst>
            </p:cNvPr>
            <p:cNvSpPr txBox="1"/>
            <p:nvPr/>
          </p:nvSpPr>
          <p:spPr>
            <a:xfrm>
              <a:off x="12670000" y="1826426"/>
              <a:ext cx="3609763" cy="745478"/>
            </a:xfrm>
            <a:prstGeom prst="rect">
              <a:avLst/>
            </a:prstGeom>
            <a:noFill/>
          </p:spPr>
          <p:txBody>
            <a:bodyPr wrap="none" rtlCol="0">
              <a:spAutoFit/>
            </a:bodyPr>
            <a:lstStyle/>
            <a:p>
              <a:pPr algn="ctr"/>
              <a:r>
                <a:rPr lang="en-US" sz="1400" dirty="0"/>
                <a:t>“Peace Be With You. Put your finger here…</a:t>
              </a:r>
            </a:p>
            <a:p>
              <a:pPr algn="ctr"/>
              <a:r>
                <a:rPr lang="en-US" sz="1400" dirty="0"/>
                <a:t>do not be faithless but believing.”</a:t>
              </a:r>
            </a:p>
            <a:p>
              <a:pPr algn="ctr"/>
              <a:r>
                <a:rPr lang="en-US" sz="1200" dirty="0"/>
                <a:t>- John 20:26-27</a:t>
              </a:r>
            </a:p>
          </p:txBody>
        </p:sp>
      </p:grpSp>
      <p:sp>
        <p:nvSpPr>
          <p:cNvPr id="14" name="TextBox 13">
            <a:extLst>
              <a:ext uri="{FF2B5EF4-FFF2-40B4-BE49-F238E27FC236}">
                <a16:creationId xmlns:a16="http://schemas.microsoft.com/office/drawing/2014/main" id="{41D38283-8351-CF02-832F-100D03DDC4B9}"/>
              </a:ext>
            </a:extLst>
          </p:cNvPr>
          <p:cNvSpPr txBox="1"/>
          <p:nvPr/>
        </p:nvSpPr>
        <p:spPr>
          <a:xfrm>
            <a:off x="1292842"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EUCHARIST</a:t>
            </a:r>
            <a:endParaRPr lang="en-US" sz="1400" dirty="0"/>
          </a:p>
        </p:txBody>
      </p:sp>
      <p:sp>
        <p:nvSpPr>
          <p:cNvPr id="15" name="TextBox 14">
            <a:extLst>
              <a:ext uri="{FF2B5EF4-FFF2-40B4-BE49-F238E27FC236}">
                <a16:creationId xmlns:a16="http://schemas.microsoft.com/office/drawing/2014/main" id="{4103B840-02C8-1D75-14F0-47BA24449510}"/>
              </a:ext>
            </a:extLst>
          </p:cNvPr>
          <p:cNvSpPr txBox="1"/>
          <p:nvPr/>
        </p:nvSpPr>
        <p:spPr>
          <a:xfrm>
            <a:off x="361517" y="293893"/>
            <a:ext cx="7020184"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Eucharist </a:t>
            </a:r>
            <a:r>
              <a:rPr lang="en-US" sz="1200" b="1" i="1" dirty="0"/>
              <a:t>(Through the Holy Spirit, Christ offers His sacrifice &amp; ours to the Father)</a:t>
            </a:r>
            <a:endParaRPr lang="en-US" sz="1400" b="1" i="1" dirty="0"/>
          </a:p>
        </p:txBody>
      </p:sp>
      <p:sp>
        <p:nvSpPr>
          <p:cNvPr id="4" name="TextBox 3">
            <a:extLst>
              <a:ext uri="{FF2B5EF4-FFF2-40B4-BE49-F238E27FC236}">
                <a16:creationId xmlns:a16="http://schemas.microsoft.com/office/drawing/2014/main" id="{1E6A9C15-1396-6568-D3B2-1644908A6AE1}"/>
              </a:ext>
            </a:extLst>
          </p:cNvPr>
          <p:cNvSpPr txBox="1"/>
          <p:nvPr/>
        </p:nvSpPr>
        <p:spPr>
          <a:xfrm>
            <a:off x="6949439" y="9349740"/>
            <a:ext cx="523593" cy="369332"/>
          </a:xfrm>
          <a:prstGeom prst="rect">
            <a:avLst/>
          </a:prstGeom>
          <a:noFill/>
        </p:spPr>
        <p:txBody>
          <a:bodyPr wrap="square" rtlCol="0">
            <a:spAutoFit/>
          </a:bodyPr>
          <a:lstStyle/>
          <a:p>
            <a:r>
              <a:rPr lang="en-US" dirty="0"/>
              <a:t>24</a:t>
            </a:r>
          </a:p>
        </p:txBody>
      </p:sp>
    </p:spTree>
    <p:extLst>
      <p:ext uri="{BB962C8B-B14F-4D97-AF65-F5344CB8AC3E}">
        <p14:creationId xmlns:p14="http://schemas.microsoft.com/office/powerpoint/2010/main" val="3917387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B9804-D604-42FF-14E0-0BCCF95CEFE1}"/>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0919293-8100-C46F-6FCB-E642CFCA43B2}"/>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BBD979C-4540-1DCC-773B-D2BEF050AFC1}"/>
              </a:ext>
            </a:extLst>
          </p:cNvPr>
          <p:cNvSpPr txBox="1"/>
          <p:nvPr/>
        </p:nvSpPr>
        <p:spPr>
          <a:xfrm>
            <a:off x="1720016" y="6974963"/>
            <a:ext cx="4465674" cy="584775"/>
          </a:xfrm>
          <a:prstGeom prst="rect">
            <a:avLst/>
          </a:prstGeom>
          <a:noFill/>
        </p:spPr>
        <p:txBody>
          <a:bodyPr wrap="square" rtlCol="0">
            <a:spAutoFit/>
          </a:bodyPr>
          <a:lstStyle/>
          <a:p>
            <a:pPr algn="ctr"/>
            <a:r>
              <a:rPr lang="en-US" sz="3200" b="1" dirty="0"/>
              <a:t>Fraction &amp; Agnus Dei</a:t>
            </a:r>
          </a:p>
        </p:txBody>
      </p:sp>
      <p:cxnSp>
        <p:nvCxnSpPr>
          <p:cNvPr id="2" name="Straight Arrow Connector 1">
            <a:extLst>
              <a:ext uri="{FF2B5EF4-FFF2-40B4-BE49-F238E27FC236}">
                <a16:creationId xmlns:a16="http://schemas.microsoft.com/office/drawing/2014/main" id="{F297F10D-D21F-8380-4F93-34557CD43A2D}"/>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A2EF71FE-6632-2E91-8DCA-C77C426D96AA}"/>
              </a:ext>
            </a:extLst>
          </p:cNvPr>
          <p:cNvPicPr>
            <a:picLocks noChangeAspect="1"/>
          </p:cNvPicPr>
          <p:nvPr/>
        </p:nvPicPr>
        <p:blipFill>
          <a:blip r:embed="rId3"/>
          <a:srcRect l="38800" t="27333" r="40800" b="28933"/>
          <a:stretch>
            <a:fillRect/>
          </a:stretch>
        </p:blipFill>
        <p:spPr>
          <a:xfrm>
            <a:off x="3282728" y="8475935"/>
            <a:ext cx="1174000" cy="1415706"/>
          </a:xfrm>
          <a:prstGeom prst="rect">
            <a:avLst/>
          </a:prstGeom>
        </p:spPr>
      </p:pic>
      <p:sp>
        <p:nvSpPr>
          <p:cNvPr id="27" name="TextBox 26">
            <a:extLst>
              <a:ext uri="{FF2B5EF4-FFF2-40B4-BE49-F238E27FC236}">
                <a16:creationId xmlns:a16="http://schemas.microsoft.com/office/drawing/2014/main" id="{A64B1EF8-CB28-405C-2185-2E339BC77AA9}"/>
              </a:ext>
            </a:extLst>
          </p:cNvPr>
          <p:cNvSpPr txBox="1"/>
          <p:nvPr/>
        </p:nvSpPr>
        <p:spPr>
          <a:xfrm>
            <a:off x="914551" y="917923"/>
            <a:ext cx="6076603" cy="1938992"/>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The Fraction &amp; Agnus Dei</a:t>
            </a:r>
          </a:p>
          <a:p>
            <a:pPr marL="115888" lvl="1" indent="-112713">
              <a:buFont typeface="Arial" panose="020B0604020202020204" pitchFamily="34" charset="0"/>
              <a:buChar char="•"/>
            </a:pPr>
            <a:r>
              <a:rPr lang="en-US" sz="1200" dirty="0"/>
              <a:t>One of the most ancient names of the Mass was “The breaking of the bread.”  This “fractioning” is both practical and symbolic.  On one hand, it facilitates the sharing of communion to the faithful present, for “Is not the bread we break a sharing in the Body of Christ?...for we all partake of the one loaf” (1 Cor 10:16-17).  On the other, it symbolizes the Lord’s Body on the cross being “broken” to give us life.</a:t>
            </a:r>
          </a:p>
          <a:p>
            <a:pPr marL="115888" lvl="1" indent="-112713">
              <a:buFont typeface="Arial" panose="020B0604020202020204" pitchFamily="34" charset="0"/>
              <a:buChar char="•"/>
            </a:pPr>
            <a:r>
              <a:rPr lang="en-US" sz="1200" dirty="0"/>
              <a:t>The priest breaks off a small piece of the host and drops it into the chalice symbolizing the Resurrection.  Meanwhile, the assembly sings the “Agnus Dei” (Lamb of God) recognizing that Christ is our Passover Lamb, whose body has been sacrificed and whose blood has been poured out for the forgiveness of our sins.</a:t>
            </a:r>
          </a:p>
        </p:txBody>
      </p:sp>
      <p:grpSp>
        <p:nvGrpSpPr>
          <p:cNvPr id="34" name="Group 33">
            <a:extLst>
              <a:ext uri="{FF2B5EF4-FFF2-40B4-BE49-F238E27FC236}">
                <a16:creationId xmlns:a16="http://schemas.microsoft.com/office/drawing/2014/main" id="{55961934-DC12-36C9-1462-22A37A309FF3}"/>
              </a:ext>
            </a:extLst>
          </p:cNvPr>
          <p:cNvGrpSpPr/>
          <p:nvPr/>
        </p:nvGrpSpPr>
        <p:grpSpPr>
          <a:xfrm>
            <a:off x="1612676" y="3479093"/>
            <a:ext cx="5205865" cy="3364069"/>
            <a:chOff x="10784480" y="3803278"/>
            <a:chExt cx="3302994" cy="2134420"/>
          </a:xfrm>
        </p:grpSpPr>
        <p:pic>
          <p:nvPicPr>
            <p:cNvPr id="35" name="Picture 34" descr="A group of people around a table&#10;&#10;AI-generated content may be incorrect.">
              <a:extLst>
                <a:ext uri="{FF2B5EF4-FFF2-40B4-BE49-F238E27FC236}">
                  <a16:creationId xmlns:a16="http://schemas.microsoft.com/office/drawing/2014/main" id="{7C64F61F-7D8E-70B5-E84A-4C1159F6E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4480" y="3803278"/>
              <a:ext cx="3133890" cy="1762171"/>
            </a:xfrm>
            <a:prstGeom prst="rect">
              <a:avLst/>
            </a:prstGeom>
          </p:spPr>
        </p:pic>
        <p:sp>
          <p:nvSpPr>
            <p:cNvPr id="36" name="TextBox 35">
              <a:extLst>
                <a:ext uri="{FF2B5EF4-FFF2-40B4-BE49-F238E27FC236}">
                  <a16:creationId xmlns:a16="http://schemas.microsoft.com/office/drawing/2014/main" id="{DFC626C9-E265-589C-5993-2329E3BC51B8}"/>
                </a:ext>
              </a:extLst>
            </p:cNvPr>
            <p:cNvSpPr txBox="1"/>
            <p:nvPr/>
          </p:nvSpPr>
          <p:spPr>
            <a:xfrm>
              <a:off x="10813951" y="5547218"/>
              <a:ext cx="3273523" cy="390480"/>
            </a:xfrm>
            <a:prstGeom prst="rect">
              <a:avLst/>
            </a:prstGeom>
            <a:noFill/>
          </p:spPr>
          <p:txBody>
            <a:bodyPr wrap="none" rtlCol="0">
              <a:spAutoFit/>
            </a:bodyPr>
            <a:lstStyle/>
            <a:p>
              <a:pPr algn="ctr"/>
              <a:r>
                <a:rPr lang="en-US" sz="1400" dirty="0"/>
                <a:t>“They recognized Him in the breaking of the Bread” </a:t>
              </a:r>
            </a:p>
            <a:p>
              <a:pPr algn="ctr"/>
              <a:r>
                <a:rPr lang="en-US" sz="1200" dirty="0"/>
                <a:t>– Luke 24:35</a:t>
              </a:r>
              <a:endParaRPr lang="en-US" sz="1400" dirty="0"/>
            </a:p>
          </p:txBody>
        </p:sp>
      </p:grpSp>
      <p:sp>
        <p:nvSpPr>
          <p:cNvPr id="14" name="TextBox 13">
            <a:extLst>
              <a:ext uri="{FF2B5EF4-FFF2-40B4-BE49-F238E27FC236}">
                <a16:creationId xmlns:a16="http://schemas.microsoft.com/office/drawing/2014/main" id="{77A6E2BE-B03E-7E42-E4BF-FDE36D349113}"/>
              </a:ext>
            </a:extLst>
          </p:cNvPr>
          <p:cNvSpPr txBox="1"/>
          <p:nvPr/>
        </p:nvSpPr>
        <p:spPr>
          <a:xfrm>
            <a:off x="1292842"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EUCHARIST</a:t>
            </a:r>
            <a:endParaRPr lang="en-US" sz="1400" dirty="0"/>
          </a:p>
        </p:txBody>
      </p:sp>
      <p:sp>
        <p:nvSpPr>
          <p:cNvPr id="15" name="TextBox 14">
            <a:extLst>
              <a:ext uri="{FF2B5EF4-FFF2-40B4-BE49-F238E27FC236}">
                <a16:creationId xmlns:a16="http://schemas.microsoft.com/office/drawing/2014/main" id="{421BD8C1-ADC4-2DC3-AD1E-4CCBD3931A12}"/>
              </a:ext>
            </a:extLst>
          </p:cNvPr>
          <p:cNvSpPr txBox="1"/>
          <p:nvPr/>
        </p:nvSpPr>
        <p:spPr>
          <a:xfrm>
            <a:off x="361517" y="293893"/>
            <a:ext cx="7020184"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Eucharist </a:t>
            </a:r>
            <a:r>
              <a:rPr lang="en-US" sz="1200" b="1" i="1" dirty="0"/>
              <a:t>(Through the Holy Spirit, Christ offers His sacrifice &amp; ours to the Father)</a:t>
            </a:r>
            <a:endParaRPr lang="en-US" sz="1400" b="1" i="1" dirty="0"/>
          </a:p>
        </p:txBody>
      </p:sp>
      <p:sp>
        <p:nvSpPr>
          <p:cNvPr id="3" name="TextBox 2">
            <a:extLst>
              <a:ext uri="{FF2B5EF4-FFF2-40B4-BE49-F238E27FC236}">
                <a16:creationId xmlns:a16="http://schemas.microsoft.com/office/drawing/2014/main" id="{5A675683-5565-111F-0F21-58A8E1A56958}"/>
              </a:ext>
            </a:extLst>
          </p:cNvPr>
          <p:cNvSpPr txBox="1"/>
          <p:nvPr/>
        </p:nvSpPr>
        <p:spPr>
          <a:xfrm>
            <a:off x="502920" y="9555480"/>
            <a:ext cx="715684" cy="369332"/>
          </a:xfrm>
          <a:prstGeom prst="rect">
            <a:avLst/>
          </a:prstGeom>
          <a:noFill/>
        </p:spPr>
        <p:txBody>
          <a:bodyPr wrap="square" rtlCol="0">
            <a:spAutoFit/>
          </a:bodyPr>
          <a:lstStyle/>
          <a:p>
            <a:r>
              <a:rPr lang="en-US" dirty="0"/>
              <a:t>25</a:t>
            </a:r>
          </a:p>
        </p:txBody>
      </p:sp>
    </p:spTree>
    <p:extLst>
      <p:ext uri="{BB962C8B-B14F-4D97-AF65-F5344CB8AC3E}">
        <p14:creationId xmlns:p14="http://schemas.microsoft.com/office/powerpoint/2010/main" val="3634236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4EA2C-04C9-2FEF-13D9-6598DA6D36AA}"/>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5319828-B674-53F0-A3BB-C172D1357598}"/>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CF5CE156-8D68-4992-BEB3-5B4F9B05398E}"/>
              </a:ext>
            </a:extLst>
          </p:cNvPr>
          <p:cNvSpPr txBox="1"/>
          <p:nvPr/>
        </p:nvSpPr>
        <p:spPr>
          <a:xfrm>
            <a:off x="1686766" y="6974963"/>
            <a:ext cx="4759542" cy="584775"/>
          </a:xfrm>
          <a:prstGeom prst="rect">
            <a:avLst/>
          </a:prstGeom>
          <a:noFill/>
        </p:spPr>
        <p:txBody>
          <a:bodyPr wrap="square" rtlCol="0">
            <a:spAutoFit/>
          </a:bodyPr>
          <a:lstStyle/>
          <a:p>
            <a:pPr algn="ctr"/>
            <a:r>
              <a:rPr lang="en-US" sz="3200" b="1" dirty="0"/>
              <a:t>Behold the Lamb of God</a:t>
            </a:r>
          </a:p>
        </p:txBody>
      </p:sp>
      <p:cxnSp>
        <p:nvCxnSpPr>
          <p:cNvPr id="2" name="Straight Arrow Connector 1">
            <a:extLst>
              <a:ext uri="{FF2B5EF4-FFF2-40B4-BE49-F238E27FC236}">
                <a16:creationId xmlns:a16="http://schemas.microsoft.com/office/drawing/2014/main" id="{F62E2595-CA80-914B-34E6-C3293E2753BB}"/>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475A6EE0-C3CC-10D7-6A20-085F9F1C4743}"/>
              </a:ext>
            </a:extLst>
          </p:cNvPr>
          <p:cNvSpPr txBox="1"/>
          <p:nvPr/>
        </p:nvSpPr>
        <p:spPr>
          <a:xfrm>
            <a:off x="390699" y="741328"/>
            <a:ext cx="6991002" cy="1569660"/>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Behold the Lamb of God</a:t>
            </a:r>
          </a:p>
          <a:p>
            <a:pPr marL="115888" lvl="1" indent="-112713">
              <a:buFont typeface="Arial" panose="020B0604020202020204" pitchFamily="34" charset="0"/>
              <a:buChar char="•"/>
            </a:pPr>
            <a:r>
              <a:rPr lang="en-US" sz="1200" dirty="0"/>
              <a:t>Then the priest holds up the broken bread and tells the people to gaze on it: “Behold the Lamb of God…”  The broken bread is the Risen Christ with the wounds of His sacrifice still visible.  He says: “Blessed are those called to the supper of the Lamb”; this is a call to participate in the eternal heavenly banquet in the Book of Revelation that has already begun.</a:t>
            </a:r>
          </a:p>
          <a:p>
            <a:pPr marL="115888" lvl="1" indent="-112713">
              <a:buFont typeface="Arial" panose="020B0604020202020204" pitchFamily="34" charset="0"/>
              <a:buChar char="•"/>
            </a:pPr>
            <a:r>
              <a:rPr lang="en-US" sz="1200" dirty="0"/>
              <a:t>The assembly pray directly to Christ held before them borrowing the words of the centurion in Matthew’s Gospel: “Lord I am not worthy that you should enter under my roof…” The gift they are about to receive is unmerited, an act of pure grace from God.</a:t>
            </a:r>
          </a:p>
        </p:txBody>
      </p:sp>
      <p:sp>
        <p:nvSpPr>
          <p:cNvPr id="14" name="TextBox 13">
            <a:extLst>
              <a:ext uri="{FF2B5EF4-FFF2-40B4-BE49-F238E27FC236}">
                <a16:creationId xmlns:a16="http://schemas.microsoft.com/office/drawing/2014/main" id="{B309D56B-1956-43FA-AEB5-4E733A7C1381}"/>
              </a:ext>
            </a:extLst>
          </p:cNvPr>
          <p:cNvSpPr txBox="1"/>
          <p:nvPr/>
        </p:nvSpPr>
        <p:spPr>
          <a:xfrm>
            <a:off x="1292842"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EUCHARIST</a:t>
            </a:r>
            <a:endParaRPr lang="en-US" sz="1400" dirty="0"/>
          </a:p>
        </p:txBody>
      </p:sp>
      <p:sp>
        <p:nvSpPr>
          <p:cNvPr id="15" name="TextBox 14">
            <a:extLst>
              <a:ext uri="{FF2B5EF4-FFF2-40B4-BE49-F238E27FC236}">
                <a16:creationId xmlns:a16="http://schemas.microsoft.com/office/drawing/2014/main" id="{73EC410D-2752-6404-0F00-4AC070105257}"/>
              </a:ext>
            </a:extLst>
          </p:cNvPr>
          <p:cNvSpPr txBox="1"/>
          <p:nvPr/>
        </p:nvSpPr>
        <p:spPr>
          <a:xfrm>
            <a:off x="361517" y="293893"/>
            <a:ext cx="7020184"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Eucharist </a:t>
            </a:r>
            <a:r>
              <a:rPr lang="en-US" sz="1200" b="1" i="1" dirty="0"/>
              <a:t>(Through the Holy Spirit, Christ offers His sacrifice &amp; ours to the Father)</a:t>
            </a:r>
            <a:endParaRPr lang="en-US" sz="1400" b="1" i="1" dirty="0"/>
          </a:p>
        </p:txBody>
      </p:sp>
      <p:grpSp>
        <p:nvGrpSpPr>
          <p:cNvPr id="40" name="Group 39">
            <a:extLst>
              <a:ext uri="{FF2B5EF4-FFF2-40B4-BE49-F238E27FC236}">
                <a16:creationId xmlns:a16="http://schemas.microsoft.com/office/drawing/2014/main" id="{F72B0590-0421-A465-07D8-05AA9ECCD786}"/>
              </a:ext>
            </a:extLst>
          </p:cNvPr>
          <p:cNvGrpSpPr/>
          <p:nvPr/>
        </p:nvGrpSpPr>
        <p:grpSpPr>
          <a:xfrm>
            <a:off x="-299073" y="2478714"/>
            <a:ext cx="4269740" cy="3130384"/>
            <a:chOff x="6621208" y="2051232"/>
            <a:chExt cx="3111301" cy="2281068"/>
          </a:xfrm>
        </p:grpSpPr>
        <p:pic>
          <p:nvPicPr>
            <p:cNvPr id="3" name="Picture 4" descr="The Lamb on the Cross Becomes the Lion of Wrath -By Brother Chuck :: ThoughtLife.God">
              <a:extLst>
                <a:ext uri="{FF2B5EF4-FFF2-40B4-BE49-F238E27FC236}">
                  <a16:creationId xmlns:a16="http://schemas.microsoft.com/office/drawing/2014/main" id="{04B8BB35-61B3-DE1B-FA6A-974E9769C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8586" y="2051232"/>
              <a:ext cx="2097576" cy="157318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45EB0E26-F494-1723-4F45-3F1998DFD752}"/>
                </a:ext>
              </a:extLst>
            </p:cNvPr>
            <p:cNvSpPr txBox="1"/>
            <p:nvPr/>
          </p:nvSpPr>
          <p:spPr>
            <a:xfrm>
              <a:off x="6621208" y="3624414"/>
              <a:ext cx="3111301" cy="707886"/>
            </a:xfrm>
            <a:prstGeom prst="rect">
              <a:avLst/>
            </a:prstGeom>
            <a:noFill/>
          </p:spPr>
          <p:txBody>
            <a:bodyPr wrap="none" rtlCol="0">
              <a:spAutoFit/>
            </a:bodyPr>
            <a:lstStyle/>
            <a:p>
              <a:pPr algn="ctr"/>
              <a:r>
                <a:rPr lang="en-US" sz="1400" dirty="0"/>
                <a:t>“Behold the Lamb of God, </a:t>
              </a:r>
            </a:p>
            <a:p>
              <a:pPr algn="ctr"/>
              <a:r>
                <a:rPr lang="en-US" sz="1400" dirty="0"/>
                <a:t>who takes away the sins of the world.”</a:t>
              </a:r>
            </a:p>
            <a:p>
              <a:pPr algn="ctr"/>
              <a:r>
                <a:rPr lang="en-US" sz="1200" dirty="0"/>
                <a:t>- John 1:29</a:t>
              </a:r>
            </a:p>
          </p:txBody>
        </p:sp>
      </p:grpSp>
      <p:grpSp>
        <p:nvGrpSpPr>
          <p:cNvPr id="11" name="Group 10">
            <a:extLst>
              <a:ext uri="{FF2B5EF4-FFF2-40B4-BE49-F238E27FC236}">
                <a16:creationId xmlns:a16="http://schemas.microsoft.com/office/drawing/2014/main" id="{3B0611FD-72A1-B481-F363-63255B557F49}"/>
              </a:ext>
            </a:extLst>
          </p:cNvPr>
          <p:cNvGrpSpPr/>
          <p:nvPr/>
        </p:nvGrpSpPr>
        <p:grpSpPr>
          <a:xfrm>
            <a:off x="2716438" y="3592232"/>
            <a:ext cx="5172337" cy="3228752"/>
            <a:chOff x="2661675" y="3530767"/>
            <a:chExt cx="5172337" cy="3228752"/>
          </a:xfrm>
        </p:grpSpPr>
        <p:pic>
          <p:nvPicPr>
            <p:cNvPr id="1026" name="Picture 2" descr="Jesus Glorified is the Lamb Slain | Agnus dei, Lamb, Christian symbols">
              <a:extLst>
                <a:ext uri="{FF2B5EF4-FFF2-40B4-BE49-F238E27FC236}">
                  <a16:creationId xmlns:a16="http://schemas.microsoft.com/office/drawing/2014/main" id="{4E858F9B-BFAA-152B-05F2-8A1FDE076B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16" b="28585"/>
            <a:stretch>
              <a:fillRect/>
            </a:stretch>
          </p:blipFill>
          <p:spPr bwMode="auto">
            <a:xfrm>
              <a:off x="3424844" y="3530768"/>
              <a:ext cx="2104334" cy="25062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71C66C-05F5-ACA2-BC50-A02EDDF560EF}"/>
                </a:ext>
              </a:extLst>
            </p:cNvPr>
            <p:cNvSpPr txBox="1"/>
            <p:nvPr/>
          </p:nvSpPr>
          <p:spPr>
            <a:xfrm>
              <a:off x="2661675" y="6051633"/>
              <a:ext cx="5172337" cy="707886"/>
            </a:xfrm>
            <a:prstGeom prst="rect">
              <a:avLst/>
            </a:prstGeom>
            <a:noFill/>
          </p:spPr>
          <p:txBody>
            <a:bodyPr wrap="square" rtlCol="0">
              <a:spAutoFit/>
            </a:bodyPr>
            <a:lstStyle/>
            <a:p>
              <a:pPr algn="ctr"/>
              <a:r>
                <a:rPr lang="en-US" sz="1400" dirty="0"/>
                <a:t>“Worthy is the Lamb who was slain, to receive power, wealth, wisdom, might, honor, glory and blessing!”</a:t>
              </a:r>
            </a:p>
            <a:p>
              <a:pPr algn="ctr"/>
              <a:r>
                <a:rPr lang="en-US" sz="1200" dirty="0"/>
                <a:t>- Revelation 5:12</a:t>
              </a:r>
            </a:p>
          </p:txBody>
        </p:sp>
        <p:pic>
          <p:nvPicPr>
            <p:cNvPr id="1030" name="Picture 6" descr="Free resurrection Clipart - Free Clipart Graphics, Images and Photos. Public Domain Clipart.">
              <a:extLst>
                <a:ext uri="{FF2B5EF4-FFF2-40B4-BE49-F238E27FC236}">
                  <a16:creationId xmlns:a16="http://schemas.microsoft.com/office/drawing/2014/main" id="{11C284C5-5B50-07D6-83B0-F5EE59B772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489" y="3530767"/>
              <a:ext cx="1738480" cy="2524763"/>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13578A36-08E8-E6B1-0B04-B5475FA1F711}"/>
              </a:ext>
            </a:extLst>
          </p:cNvPr>
          <p:cNvPicPr>
            <a:picLocks noChangeAspect="1"/>
          </p:cNvPicPr>
          <p:nvPr/>
        </p:nvPicPr>
        <p:blipFill>
          <a:blip r:embed="rId6"/>
          <a:srcRect l="37522" t="22605" r="36967" b="21588"/>
          <a:stretch>
            <a:fillRect/>
          </a:stretch>
        </p:blipFill>
        <p:spPr>
          <a:xfrm>
            <a:off x="3560581" y="8540591"/>
            <a:ext cx="1079885" cy="1328860"/>
          </a:xfrm>
          <a:prstGeom prst="rect">
            <a:avLst/>
          </a:prstGeom>
        </p:spPr>
      </p:pic>
      <p:sp>
        <p:nvSpPr>
          <p:cNvPr id="6" name="TextBox 5">
            <a:extLst>
              <a:ext uri="{FF2B5EF4-FFF2-40B4-BE49-F238E27FC236}">
                <a16:creationId xmlns:a16="http://schemas.microsoft.com/office/drawing/2014/main" id="{533B7068-EEAF-F7E2-CE55-86767547B49F}"/>
              </a:ext>
            </a:extLst>
          </p:cNvPr>
          <p:cNvSpPr txBox="1"/>
          <p:nvPr/>
        </p:nvSpPr>
        <p:spPr>
          <a:xfrm>
            <a:off x="6949439" y="9349740"/>
            <a:ext cx="523593" cy="369332"/>
          </a:xfrm>
          <a:prstGeom prst="rect">
            <a:avLst/>
          </a:prstGeom>
          <a:noFill/>
        </p:spPr>
        <p:txBody>
          <a:bodyPr wrap="square" rtlCol="0">
            <a:spAutoFit/>
          </a:bodyPr>
          <a:lstStyle/>
          <a:p>
            <a:r>
              <a:rPr lang="en-US" dirty="0"/>
              <a:t>26</a:t>
            </a:r>
          </a:p>
        </p:txBody>
      </p:sp>
    </p:spTree>
    <p:extLst>
      <p:ext uri="{BB962C8B-B14F-4D97-AF65-F5344CB8AC3E}">
        <p14:creationId xmlns:p14="http://schemas.microsoft.com/office/powerpoint/2010/main" val="3601461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AC7B07-83C5-98E9-43FC-00F60548E5F2}"/>
              </a:ext>
            </a:extLst>
          </p:cNvPr>
          <p:cNvSpPr txBox="1"/>
          <p:nvPr/>
        </p:nvSpPr>
        <p:spPr>
          <a:xfrm>
            <a:off x="978569" y="1122948"/>
            <a:ext cx="6079958" cy="7694414"/>
          </a:xfrm>
          <a:prstGeom prst="rect">
            <a:avLst/>
          </a:prstGeom>
          <a:noFill/>
        </p:spPr>
        <p:txBody>
          <a:bodyPr wrap="square" rtlCol="0">
            <a:spAutoFit/>
          </a:bodyPr>
          <a:lstStyle/>
          <a:p>
            <a:pPr algn="ctr">
              <a:spcAft>
                <a:spcPts val="1200"/>
              </a:spcAft>
            </a:pPr>
            <a:r>
              <a:rPr lang="en-US" u="sng" dirty="0"/>
              <a:t>SOURCES</a:t>
            </a:r>
          </a:p>
          <a:p>
            <a:pPr>
              <a:spcAft>
                <a:spcPts val="1200"/>
              </a:spcAft>
            </a:pPr>
            <a:r>
              <a:rPr lang="en-US" dirty="0"/>
              <a:t>This booklet is the product of a year long study of the Mass (2025-26) by a group of St Francis parishioners who viewed and discussed the 52-session program “The Mass Explained” by Dr. Brant Pitre.</a:t>
            </a:r>
          </a:p>
          <a:p>
            <a:pPr>
              <a:spcAft>
                <a:spcPts val="1200"/>
              </a:spcAft>
            </a:pPr>
            <a:r>
              <a:rPr lang="en-US" dirty="0"/>
              <a:t>The pictures are from the public domain and were inspired by Dr. Pitre’s “Mystagogical” analysis of each Mass segment.</a:t>
            </a:r>
          </a:p>
          <a:p>
            <a:pPr>
              <a:spcAft>
                <a:spcPts val="1200"/>
              </a:spcAft>
            </a:pPr>
            <a:r>
              <a:rPr lang="en-US" dirty="0"/>
              <a:t>The photos of the Mass were extracted from livestream recordings posted for public use on the St Francis of Assisi Parish website.</a:t>
            </a:r>
          </a:p>
          <a:p>
            <a:r>
              <a:rPr lang="en-US" dirty="0"/>
              <a:t>The commentary is based on excerpts and interpretations of material from the Study Guide and Lecture Transcripts from Dr . Brant Pitre’s “The Mass Explained” Series produced by Catholic Productions.</a:t>
            </a:r>
            <a:br>
              <a:rPr lang="en-US" dirty="0"/>
            </a:br>
            <a:r>
              <a:rPr lang="en-US" dirty="0">
                <a:hlinkClick r:id="rId2"/>
              </a:rPr>
              <a:t>https://catholicproductions.com/blogs/the-mass-explained</a:t>
            </a:r>
            <a:r>
              <a:rPr lang="en-US" dirty="0"/>
              <a:t> </a:t>
            </a:r>
          </a:p>
          <a:p>
            <a:pPr algn="ctr">
              <a:spcAft>
                <a:spcPts val="1200"/>
              </a:spcAft>
            </a:pPr>
            <a:endParaRPr lang="en-US" dirty="0"/>
          </a:p>
          <a:p>
            <a:pPr algn="ctr">
              <a:spcAft>
                <a:spcPts val="1200"/>
              </a:spcAft>
            </a:pPr>
            <a:r>
              <a:rPr lang="en-US" dirty="0"/>
              <a:t>Reproduction of this booklet is freely permitted for use as a catechetical tool in parishes, but not for sale except to cover the cost of copying.</a:t>
            </a:r>
          </a:p>
          <a:p>
            <a:pPr algn="ctr">
              <a:spcAft>
                <a:spcPts val="1200"/>
              </a:spcAft>
            </a:pPr>
            <a:endParaRPr lang="en-US" dirty="0"/>
          </a:p>
          <a:p>
            <a:pPr algn="ctr">
              <a:spcAft>
                <a:spcPts val="1200"/>
              </a:spcAft>
            </a:pPr>
            <a:r>
              <a:rPr lang="en-US" dirty="0"/>
              <a:t>January 2026</a:t>
            </a:r>
          </a:p>
          <a:p>
            <a:pPr>
              <a:spcAft>
                <a:spcPts val="1200"/>
              </a:spcAft>
            </a:pPr>
            <a:endParaRPr lang="en-US" dirty="0"/>
          </a:p>
        </p:txBody>
      </p:sp>
    </p:spTree>
    <p:extLst>
      <p:ext uri="{BB962C8B-B14F-4D97-AF65-F5344CB8AC3E}">
        <p14:creationId xmlns:p14="http://schemas.microsoft.com/office/powerpoint/2010/main" val="2416165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527C8-F665-03CD-F092-0FA409A014B2}"/>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003EBE3-0FBB-3B63-269C-0B1C54AF1CA9}"/>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6EA1D920-5E96-84B0-4A94-04CE07D76FC0}"/>
              </a:ext>
            </a:extLst>
          </p:cNvPr>
          <p:cNvCxnSpPr>
            <a:cxnSpLocks/>
          </p:cNvCxnSpPr>
          <p:nvPr/>
        </p:nvCxnSpPr>
        <p:spPr>
          <a:xfrm>
            <a:off x="-3886200" y="8293395"/>
            <a:ext cx="7867274" cy="0"/>
          </a:xfrm>
          <a:prstGeom prst="straightConnector1">
            <a:avLst/>
          </a:prstGeom>
          <a:ln w="101600">
            <a:solidFill>
              <a:srgbClr val="FF0000"/>
            </a:solidFill>
            <a:headEnd type="none"/>
            <a:tailEnd type="stealth"/>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2C5A856-A2A7-5862-C507-7EE9566AC07F}"/>
              </a:ext>
            </a:extLst>
          </p:cNvPr>
          <p:cNvPicPr>
            <a:picLocks noChangeAspect="1"/>
          </p:cNvPicPr>
          <p:nvPr/>
        </p:nvPicPr>
        <p:blipFill>
          <a:blip r:embed="rId3"/>
          <a:srcRect l="56500" t="34200" r="31195" b="34800"/>
          <a:stretch>
            <a:fillRect/>
          </a:stretch>
        </p:blipFill>
        <p:spPr>
          <a:xfrm>
            <a:off x="2576290" y="8501670"/>
            <a:ext cx="923817" cy="1309168"/>
          </a:xfrm>
          <a:prstGeom prst="rect">
            <a:avLst/>
          </a:prstGeom>
        </p:spPr>
      </p:pic>
      <p:pic>
        <p:nvPicPr>
          <p:cNvPr id="12" name="Picture 11">
            <a:extLst>
              <a:ext uri="{FF2B5EF4-FFF2-40B4-BE49-F238E27FC236}">
                <a16:creationId xmlns:a16="http://schemas.microsoft.com/office/drawing/2014/main" id="{3A5BEA9D-D5CC-90CD-BC95-673AF4D33EE7}"/>
              </a:ext>
            </a:extLst>
          </p:cNvPr>
          <p:cNvPicPr>
            <a:picLocks noChangeAspect="1"/>
          </p:cNvPicPr>
          <p:nvPr/>
        </p:nvPicPr>
        <p:blipFill>
          <a:blip r:embed="rId4"/>
          <a:srcRect l="57400" t="35867" r="30900" b="34800"/>
          <a:stretch>
            <a:fillRect/>
          </a:stretch>
        </p:blipFill>
        <p:spPr>
          <a:xfrm>
            <a:off x="3859600" y="8504639"/>
            <a:ext cx="924108" cy="1303230"/>
          </a:xfrm>
          <a:prstGeom prst="rect">
            <a:avLst/>
          </a:prstGeom>
        </p:spPr>
      </p:pic>
      <p:grpSp>
        <p:nvGrpSpPr>
          <p:cNvPr id="37" name="Group 36">
            <a:extLst>
              <a:ext uri="{FF2B5EF4-FFF2-40B4-BE49-F238E27FC236}">
                <a16:creationId xmlns:a16="http://schemas.microsoft.com/office/drawing/2014/main" id="{100D9954-EF73-272E-B0FA-3B98DD797578}"/>
              </a:ext>
            </a:extLst>
          </p:cNvPr>
          <p:cNvGrpSpPr/>
          <p:nvPr/>
        </p:nvGrpSpPr>
        <p:grpSpPr>
          <a:xfrm>
            <a:off x="2113935" y="3020336"/>
            <a:ext cx="5619919" cy="4017727"/>
            <a:chOff x="6058551" y="4351486"/>
            <a:chExt cx="3161717" cy="2260337"/>
          </a:xfrm>
        </p:grpSpPr>
        <p:pic>
          <p:nvPicPr>
            <p:cNvPr id="38" name="Picture 37">
              <a:extLst>
                <a:ext uri="{FF2B5EF4-FFF2-40B4-BE49-F238E27FC236}">
                  <a16:creationId xmlns:a16="http://schemas.microsoft.com/office/drawing/2014/main" id="{60CDF80E-FF10-C068-00D1-590292DC89AE}"/>
                </a:ext>
              </a:extLst>
            </p:cNvPr>
            <p:cNvPicPr>
              <a:picLocks noChangeAspect="1"/>
            </p:cNvPicPr>
            <p:nvPr/>
          </p:nvPicPr>
          <p:blipFill>
            <a:blip r:embed="rId5"/>
            <a:stretch>
              <a:fillRect/>
            </a:stretch>
          </p:blipFill>
          <p:spPr>
            <a:xfrm>
              <a:off x="6391493" y="4351486"/>
              <a:ext cx="2656002" cy="1793844"/>
            </a:xfrm>
            <a:prstGeom prst="rect">
              <a:avLst/>
            </a:prstGeom>
          </p:spPr>
        </p:pic>
        <p:sp>
          <p:nvSpPr>
            <p:cNvPr id="39" name="TextBox 38">
              <a:extLst>
                <a:ext uri="{FF2B5EF4-FFF2-40B4-BE49-F238E27FC236}">
                  <a16:creationId xmlns:a16="http://schemas.microsoft.com/office/drawing/2014/main" id="{78A79868-DC5D-6D7C-2F83-652351444BA8}"/>
                </a:ext>
              </a:extLst>
            </p:cNvPr>
            <p:cNvSpPr txBox="1"/>
            <p:nvPr/>
          </p:nvSpPr>
          <p:spPr>
            <a:xfrm>
              <a:off x="6058551" y="6118907"/>
              <a:ext cx="3161717" cy="492916"/>
            </a:xfrm>
            <a:prstGeom prst="rect">
              <a:avLst/>
            </a:prstGeom>
            <a:noFill/>
          </p:spPr>
          <p:txBody>
            <a:bodyPr wrap="none" rtlCol="0">
              <a:spAutoFit/>
            </a:bodyPr>
            <a:lstStyle/>
            <a:p>
              <a:pPr algn="ctr"/>
              <a:r>
                <a:rPr lang="en-US" sz="1400" dirty="0"/>
                <a:t>“Blessed are they who are invited to the Wedding Supper</a:t>
              </a:r>
            </a:p>
            <a:p>
              <a:pPr algn="ctr"/>
              <a:r>
                <a:rPr lang="en-US" sz="1400" dirty="0"/>
                <a:t>of the Lamb”</a:t>
              </a:r>
            </a:p>
            <a:p>
              <a:pPr algn="ctr"/>
              <a:r>
                <a:rPr lang="en-US" sz="1200" dirty="0"/>
                <a:t>- Rev 19:9</a:t>
              </a:r>
            </a:p>
          </p:txBody>
        </p:sp>
      </p:grpSp>
      <p:sp>
        <p:nvSpPr>
          <p:cNvPr id="31" name="TextBox 30">
            <a:extLst>
              <a:ext uri="{FF2B5EF4-FFF2-40B4-BE49-F238E27FC236}">
                <a16:creationId xmlns:a16="http://schemas.microsoft.com/office/drawing/2014/main" id="{420AC1B0-B954-195E-606F-F2FC497C6C08}"/>
              </a:ext>
            </a:extLst>
          </p:cNvPr>
          <p:cNvSpPr txBox="1"/>
          <p:nvPr/>
        </p:nvSpPr>
        <p:spPr>
          <a:xfrm>
            <a:off x="1292842"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EUCHARIST</a:t>
            </a:r>
            <a:endParaRPr lang="en-US" sz="1400" dirty="0"/>
          </a:p>
        </p:txBody>
      </p:sp>
      <p:sp>
        <p:nvSpPr>
          <p:cNvPr id="32" name="TextBox 31">
            <a:extLst>
              <a:ext uri="{FF2B5EF4-FFF2-40B4-BE49-F238E27FC236}">
                <a16:creationId xmlns:a16="http://schemas.microsoft.com/office/drawing/2014/main" id="{776F4AB2-69BE-C97E-6F5D-39AA07A60784}"/>
              </a:ext>
            </a:extLst>
          </p:cNvPr>
          <p:cNvSpPr txBox="1"/>
          <p:nvPr/>
        </p:nvSpPr>
        <p:spPr>
          <a:xfrm>
            <a:off x="361517" y="293893"/>
            <a:ext cx="7020184"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Eucharist </a:t>
            </a:r>
            <a:r>
              <a:rPr lang="en-US" sz="1200" b="1" i="1" dirty="0"/>
              <a:t>(Through the Holy Spirit, Christ offers His sacrifice &amp; ours to the Father)</a:t>
            </a:r>
            <a:endParaRPr lang="en-US" sz="1400" b="1" i="1" dirty="0"/>
          </a:p>
        </p:txBody>
      </p:sp>
      <p:sp>
        <p:nvSpPr>
          <p:cNvPr id="33" name="TextBox 32">
            <a:extLst>
              <a:ext uri="{FF2B5EF4-FFF2-40B4-BE49-F238E27FC236}">
                <a16:creationId xmlns:a16="http://schemas.microsoft.com/office/drawing/2014/main" id="{903FD1B5-9C00-DF99-B2F8-82FA9274EF2A}"/>
              </a:ext>
            </a:extLst>
          </p:cNvPr>
          <p:cNvSpPr txBox="1"/>
          <p:nvPr/>
        </p:nvSpPr>
        <p:spPr>
          <a:xfrm>
            <a:off x="1686766" y="6974963"/>
            <a:ext cx="4759542" cy="584775"/>
          </a:xfrm>
          <a:prstGeom prst="rect">
            <a:avLst/>
          </a:prstGeom>
          <a:noFill/>
        </p:spPr>
        <p:txBody>
          <a:bodyPr wrap="square" rtlCol="0">
            <a:spAutoFit/>
          </a:bodyPr>
          <a:lstStyle/>
          <a:p>
            <a:pPr algn="ctr"/>
            <a:r>
              <a:rPr lang="en-US" sz="3200" b="1" dirty="0"/>
              <a:t>Holy Communion</a:t>
            </a:r>
          </a:p>
        </p:txBody>
      </p:sp>
      <p:grpSp>
        <p:nvGrpSpPr>
          <p:cNvPr id="44" name="Group 43">
            <a:extLst>
              <a:ext uri="{FF2B5EF4-FFF2-40B4-BE49-F238E27FC236}">
                <a16:creationId xmlns:a16="http://schemas.microsoft.com/office/drawing/2014/main" id="{FCAC0458-0689-8A42-B43A-5408F71C3E44}"/>
              </a:ext>
            </a:extLst>
          </p:cNvPr>
          <p:cNvGrpSpPr/>
          <p:nvPr/>
        </p:nvGrpSpPr>
        <p:grpSpPr>
          <a:xfrm>
            <a:off x="128586" y="3032197"/>
            <a:ext cx="2893484" cy="4376540"/>
            <a:chOff x="9854659" y="4938181"/>
            <a:chExt cx="2056994" cy="3111305"/>
          </a:xfrm>
        </p:grpSpPr>
        <p:pic>
          <p:nvPicPr>
            <p:cNvPr id="49" name="Picture 48">
              <a:extLst>
                <a:ext uri="{FF2B5EF4-FFF2-40B4-BE49-F238E27FC236}">
                  <a16:creationId xmlns:a16="http://schemas.microsoft.com/office/drawing/2014/main" id="{A1AD690A-7D92-19BD-6D81-65AFFA6EB2A7}"/>
                </a:ext>
              </a:extLst>
            </p:cNvPr>
            <p:cNvPicPr>
              <a:picLocks noChangeAspect="1"/>
            </p:cNvPicPr>
            <p:nvPr/>
          </p:nvPicPr>
          <p:blipFill>
            <a:blip r:embed="rId6"/>
            <a:stretch>
              <a:fillRect/>
            </a:stretch>
          </p:blipFill>
          <p:spPr>
            <a:xfrm>
              <a:off x="10112990" y="4938181"/>
              <a:ext cx="1449303" cy="2296070"/>
            </a:xfrm>
            <a:prstGeom prst="rect">
              <a:avLst/>
            </a:prstGeom>
          </p:spPr>
        </p:pic>
        <p:sp>
          <p:nvSpPr>
            <p:cNvPr id="50" name="TextBox 49">
              <a:extLst>
                <a:ext uri="{FF2B5EF4-FFF2-40B4-BE49-F238E27FC236}">
                  <a16:creationId xmlns:a16="http://schemas.microsoft.com/office/drawing/2014/main" id="{765520CF-B412-DE97-7A11-D7AFD7BA049C}"/>
                </a:ext>
              </a:extLst>
            </p:cNvPr>
            <p:cNvSpPr txBox="1"/>
            <p:nvPr/>
          </p:nvSpPr>
          <p:spPr>
            <a:xfrm>
              <a:off x="9854659" y="7218046"/>
              <a:ext cx="2056994" cy="831440"/>
            </a:xfrm>
            <a:prstGeom prst="rect">
              <a:avLst/>
            </a:prstGeom>
            <a:noFill/>
          </p:spPr>
          <p:txBody>
            <a:bodyPr wrap="none" rtlCol="0">
              <a:spAutoFit/>
            </a:bodyPr>
            <a:lstStyle/>
            <a:p>
              <a:pPr algn="ctr"/>
              <a:r>
                <a:rPr lang="en-US" sz="1400" dirty="0"/>
                <a:t>The Body of Christ. Amen!</a:t>
              </a:r>
            </a:p>
            <a:p>
              <a:pPr algn="ctr"/>
              <a:r>
                <a:rPr lang="en-US" sz="1400" dirty="0"/>
                <a:t>“I am the living bread…anyone who</a:t>
              </a:r>
            </a:p>
            <a:p>
              <a:pPr algn="ctr"/>
              <a:r>
                <a:rPr lang="en-US" sz="1400" dirty="0"/>
                <a:t>eats this bread will live forever.”</a:t>
              </a:r>
            </a:p>
            <a:p>
              <a:pPr algn="ctr"/>
              <a:r>
                <a:rPr lang="en-US" sz="1200" dirty="0"/>
                <a:t>- John 6:51</a:t>
              </a:r>
            </a:p>
            <a:p>
              <a:pPr algn="ctr"/>
              <a:endParaRPr lang="en-US" sz="1400" dirty="0"/>
            </a:p>
          </p:txBody>
        </p:sp>
      </p:grpSp>
      <p:sp>
        <p:nvSpPr>
          <p:cNvPr id="2" name="TextBox 1">
            <a:extLst>
              <a:ext uri="{FF2B5EF4-FFF2-40B4-BE49-F238E27FC236}">
                <a16:creationId xmlns:a16="http://schemas.microsoft.com/office/drawing/2014/main" id="{5530CC91-D091-056B-50F7-2A158E01144B}"/>
              </a:ext>
            </a:extLst>
          </p:cNvPr>
          <p:cNvSpPr txBox="1"/>
          <p:nvPr/>
        </p:nvSpPr>
        <p:spPr>
          <a:xfrm>
            <a:off x="526463" y="810545"/>
            <a:ext cx="6708380" cy="1938992"/>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Holy Communion</a:t>
            </a:r>
          </a:p>
          <a:p>
            <a:pPr marL="115888" lvl="1" indent="-112713">
              <a:buFont typeface="Arial" panose="020B0604020202020204" pitchFamily="34" charset="0"/>
              <a:buChar char="•"/>
            </a:pPr>
            <a:r>
              <a:rPr lang="en-US" sz="1200" dirty="0"/>
              <a:t>The faithful come forward to receive the Body and Blood of the Lord.  It is given back to the people by the priest and deacon in the same place where the bread and wine were presented.  For practical reasons, extraordinary ministers may help the priest with this distribution; however, the priest always stands at the center and distributes as a sacramental sign of Christ himself distributing.</a:t>
            </a:r>
          </a:p>
          <a:p>
            <a:pPr marL="115888" lvl="1" indent="-112713">
              <a:buFont typeface="Arial" panose="020B0604020202020204" pitchFamily="34" charset="0"/>
              <a:buChar char="•"/>
            </a:pPr>
            <a:r>
              <a:rPr lang="en-US" sz="1200" dirty="0"/>
              <a:t>The people respond “Amen” to simple ritual words: “The Body of Christ…/ The Blood of Christ.”  Each “Amen” expresses belief that what is received is Christ’s Body &amp; Blood truly present under the appearance of bread/wine, and it communicates acceptance &amp; agreement to the consequences of becoming the Body of Christ in the Church.</a:t>
            </a:r>
          </a:p>
        </p:txBody>
      </p:sp>
      <p:sp>
        <p:nvSpPr>
          <p:cNvPr id="6" name="TextBox 5">
            <a:extLst>
              <a:ext uri="{FF2B5EF4-FFF2-40B4-BE49-F238E27FC236}">
                <a16:creationId xmlns:a16="http://schemas.microsoft.com/office/drawing/2014/main" id="{79620E33-8231-2323-F1B1-192843ED7070}"/>
              </a:ext>
            </a:extLst>
          </p:cNvPr>
          <p:cNvSpPr txBox="1"/>
          <p:nvPr/>
        </p:nvSpPr>
        <p:spPr>
          <a:xfrm>
            <a:off x="502920" y="9555480"/>
            <a:ext cx="715684" cy="369332"/>
          </a:xfrm>
          <a:prstGeom prst="rect">
            <a:avLst/>
          </a:prstGeom>
          <a:noFill/>
        </p:spPr>
        <p:txBody>
          <a:bodyPr wrap="square" rtlCol="0">
            <a:spAutoFit/>
          </a:bodyPr>
          <a:lstStyle/>
          <a:p>
            <a:r>
              <a:rPr lang="en-US" dirty="0"/>
              <a:t>27</a:t>
            </a:r>
          </a:p>
        </p:txBody>
      </p:sp>
    </p:spTree>
    <p:extLst>
      <p:ext uri="{BB962C8B-B14F-4D97-AF65-F5344CB8AC3E}">
        <p14:creationId xmlns:p14="http://schemas.microsoft.com/office/powerpoint/2010/main" val="68086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CF102-3B43-A055-3ED5-DE6562F7729E}"/>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235E050-3705-819C-E9DC-7DBC87CDF97C}"/>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1B3C9CB3-B77B-CF4D-75F2-9E5238685647}"/>
              </a:ext>
            </a:extLst>
          </p:cNvPr>
          <p:cNvCxnSpPr>
            <a:cxnSpLocks/>
          </p:cNvCxnSpPr>
          <p:nvPr/>
        </p:nvCxnSpPr>
        <p:spPr>
          <a:xfrm>
            <a:off x="-344986" y="8293395"/>
            <a:ext cx="7527182" cy="0"/>
          </a:xfrm>
          <a:prstGeom prst="straightConnector1">
            <a:avLst/>
          </a:prstGeom>
          <a:ln w="101600">
            <a:solidFill>
              <a:srgbClr val="FF0000"/>
            </a:solidFill>
            <a:headEnd type="none"/>
            <a:tailEnd type="stealth"/>
          </a:ln>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F826FF0F-180E-0EF0-7054-EF23221C0488}"/>
              </a:ext>
            </a:extLst>
          </p:cNvPr>
          <p:cNvPicPr>
            <a:picLocks noChangeAspect="1"/>
          </p:cNvPicPr>
          <p:nvPr/>
        </p:nvPicPr>
        <p:blipFill>
          <a:blip r:embed="rId3"/>
          <a:srcRect l="41535" t="36528" r="42153" b="35866"/>
          <a:stretch>
            <a:fillRect/>
          </a:stretch>
        </p:blipFill>
        <p:spPr>
          <a:xfrm>
            <a:off x="2780011" y="8584165"/>
            <a:ext cx="1290769" cy="1228791"/>
          </a:xfrm>
          <a:prstGeom prst="rect">
            <a:avLst/>
          </a:prstGeom>
        </p:spPr>
      </p:pic>
      <p:pic>
        <p:nvPicPr>
          <p:cNvPr id="14" name="Picture 13">
            <a:extLst>
              <a:ext uri="{FF2B5EF4-FFF2-40B4-BE49-F238E27FC236}">
                <a16:creationId xmlns:a16="http://schemas.microsoft.com/office/drawing/2014/main" id="{AF7C3054-18BE-18DE-C248-3EFE9AB7F4D5}"/>
              </a:ext>
            </a:extLst>
          </p:cNvPr>
          <p:cNvPicPr>
            <a:picLocks noChangeAspect="1"/>
          </p:cNvPicPr>
          <p:nvPr/>
        </p:nvPicPr>
        <p:blipFill>
          <a:blip r:embed="rId4"/>
          <a:srcRect l="42700" t="33695" r="42000" b="38000"/>
          <a:stretch>
            <a:fillRect/>
          </a:stretch>
        </p:blipFill>
        <p:spPr>
          <a:xfrm>
            <a:off x="4180886" y="8584431"/>
            <a:ext cx="1180829" cy="1228790"/>
          </a:xfrm>
          <a:prstGeom prst="rect">
            <a:avLst/>
          </a:prstGeom>
        </p:spPr>
      </p:pic>
      <p:grpSp>
        <p:nvGrpSpPr>
          <p:cNvPr id="45" name="Group 44">
            <a:extLst>
              <a:ext uri="{FF2B5EF4-FFF2-40B4-BE49-F238E27FC236}">
                <a16:creationId xmlns:a16="http://schemas.microsoft.com/office/drawing/2014/main" id="{6A1208F7-F37B-157E-F469-C80EC8152CAA}"/>
              </a:ext>
            </a:extLst>
          </p:cNvPr>
          <p:cNvGrpSpPr/>
          <p:nvPr/>
        </p:nvGrpSpPr>
        <p:grpSpPr>
          <a:xfrm>
            <a:off x="664242" y="3083552"/>
            <a:ext cx="6547563" cy="3959238"/>
            <a:chOff x="4229831" y="6696573"/>
            <a:chExt cx="2553298" cy="1543951"/>
          </a:xfrm>
        </p:grpSpPr>
        <p:pic>
          <p:nvPicPr>
            <p:cNvPr id="46" name="Picture 45">
              <a:extLst>
                <a:ext uri="{FF2B5EF4-FFF2-40B4-BE49-F238E27FC236}">
                  <a16:creationId xmlns:a16="http://schemas.microsoft.com/office/drawing/2014/main" id="{DBDA38CF-3B31-C114-75E3-2493AE9C7E92}"/>
                </a:ext>
              </a:extLst>
            </p:cNvPr>
            <p:cNvPicPr>
              <a:picLocks noChangeAspect="1"/>
            </p:cNvPicPr>
            <p:nvPr/>
          </p:nvPicPr>
          <p:blipFill>
            <a:blip r:embed="rId5"/>
            <a:srcRect b="15573"/>
            <a:stretch>
              <a:fillRect/>
            </a:stretch>
          </p:blipFill>
          <p:spPr>
            <a:xfrm>
              <a:off x="4818946" y="6696573"/>
              <a:ext cx="1422968" cy="1201374"/>
            </a:xfrm>
            <a:prstGeom prst="rect">
              <a:avLst/>
            </a:prstGeom>
          </p:spPr>
        </p:pic>
        <p:sp>
          <p:nvSpPr>
            <p:cNvPr id="47" name="TextBox 46">
              <a:extLst>
                <a:ext uri="{FF2B5EF4-FFF2-40B4-BE49-F238E27FC236}">
                  <a16:creationId xmlns:a16="http://schemas.microsoft.com/office/drawing/2014/main" id="{5DE23B99-536E-EA78-805E-7516D5B5EFA6}"/>
                </a:ext>
              </a:extLst>
            </p:cNvPr>
            <p:cNvSpPr txBox="1"/>
            <p:nvPr/>
          </p:nvSpPr>
          <p:spPr>
            <a:xfrm>
              <a:off x="4229831" y="7886462"/>
              <a:ext cx="2553298" cy="354062"/>
            </a:xfrm>
            <a:prstGeom prst="rect">
              <a:avLst/>
            </a:prstGeom>
            <a:noFill/>
          </p:spPr>
          <p:txBody>
            <a:bodyPr wrap="none" rtlCol="0">
              <a:spAutoFit/>
            </a:bodyPr>
            <a:lstStyle/>
            <a:p>
              <a:pPr algn="ctr"/>
              <a:r>
                <a:rPr lang="en-US" sz="1400" dirty="0"/>
                <a:t>Priest/deacon pray silently as they purify vessels.</a:t>
              </a:r>
            </a:p>
            <a:p>
              <a:pPr algn="ctr"/>
              <a:r>
                <a:rPr lang="en-US" sz="1400" dirty="0"/>
                <a:t>“Having in his hand a burning coal, the seraphim touched my mouth and said:</a:t>
              </a:r>
            </a:p>
            <a:p>
              <a:pPr algn="ctr"/>
              <a:r>
                <a:rPr lang="en-US" sz="1400" dirty="0"/>
                <a:t>‘Behold, this has touched your lips; your guilt is taken away, and your sin forgiven.’”</a:t>
              </a:r>
            </a:p>
            <a:p>
              <a:pPr algn="ctr"/>
              <a:r>
                <a:rPr lang="en-US" sz="1100" dirty="0"/>
                <a:t>- Isaiah 6:7</a:t>
              </a:r>
              <a:endParaRPr lang="en-US" sz="1400" dirty="0"/>
            </a:p>
          </p:txBody>
        </p:sp>
      </p:grpSp>
      <p:sp>
        <p:nvSpPr>
          <p:cNvPr id="31" name="TextBox 30">
            <a:extLst>
              <a:ext uri="{FF2B5EF4-FFF2-40B4-BE49-F238E27FC236}">
                <a16:creationId xmlns:a16="http://schemas.microsoft.com/office/drawing/2014/main" id="{D6C6DA76-A324-E68B-700A-9E623FC81630}"/>
              </a:ext>
            </a:extLst>
          </p:cNvPr>
          <p:cNvSpPr txBox="1"/>
          <p:nvPr/>
        </p:nvSpPr>
        <p:spPr>
          <a:xfrm>
            <a:off x="991218"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LITURGY OF THE EUCHARIST</a:t>
            </a:r>
            <a:endParaRPr lang="en-US" sz="1400" dirty="0"/>
          </a:p>
        </p:txBody>
      </p:sp>
      <p:sp>
        <p:nvSpPr>
          <p:cNvPr id="33" name="TextBox 32">
            <a:extLst>
              <a:ext uri="{FF2B5EF4-FFF2-40B4-BE49-F238E27FC236}">
                <a16:creationId xmlns:a16="http://schemas.microsoft.com/office/drawing/2014/main" id="{2DE8ED1C-9317-2B7C-BFA7-20B22BBE4C6B}"/>
              </a:ext>
            </a:extLst>
          </p:cNvPr>
          <p:cNvSpPr txBox="1"/>
          <p:nvPr/>
        </p:nvSpPr>
        <p:spPr>
          <a:xfrm>
            <a:off x="-39857" y="6974963"/>
            <a:ext cx="7679257" cy="584775"/>
          </a:xfrm>
          <a:prstGeom prst="rect">
            <a:avLst/>
          </a:prstGeom>
          <a:noFill/>
        </p:spPr>
        <p:txBody>
          <a:bodyPr wrap="square" rtlCol="0">
            <a:spAutoFit/>
          </a:bodyPr>
          <a:lstStyle/>
          <a:p>
            <a:pPr algn="ctr"/>
            <a:r>
              <a:rPr lang="en-US" sz="3200" b="1" dirty="0"/>
              <a:t>Purification of Vessels</a:t>
            </a:r>
          </a:p>
        </p:txBody>
      </p:sp>
      <p:sp>
        <p:nvSpPr>
          <p:cNvPr id="43" name="TextBox 42">
            <a:extLst>
              <a:ext uri="{FF2B5EF4-FFF2-40B4-BE49-F238E27FC236}">
                <a16:creationId xmlns:a16="http://schemas.microsoft.com/office/drawing/2014/main" id="{CCE43ED5-7527-DBC4-BBD8-13AF9B3E761F}"/>
              </a:ext>
            </a:extLst>
          </p:cNvPr>
          <p:cNvSpPr txBox="1"/>
          <p:nvPr/>
        </p:nvSpPr>
        <p:spPr>
          <a:xfrm>
            <a:off x="2510659" y="792955"/>
            <a:ext cx="4403165" cy="2123658"/>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Purification of Vessels</a:t>
            </a:r>
          </a:p>
          <a:p>
            <a:pPr marL="115888" lvl="1" indent="-112713">
              <a:buFont typeface="Arial" panose="020B0604020202020204" pitchFamily="34" charset="0"/>
              <a:buChar char="•"/>
            </a:pPr>
            <a:r>
              <a:rPr lang="en-US" sz="1200" dirty="0"/>
              <a:t>A period of silent prayer follows the reception of Holy Communion where the people reflect on what has been accomplished.  Each person prays individually and yet, their communion “in Christ” is accentuated by their unique simultaneous prayers. “We, though many are one body…with different gifts, but the same Spirit” (1Cor 12:12, 4).  </a:t>
            </a:r>
          </a:p>
          <a:p>
            <a:pPr marL="115888" lvl="1" indent="-112713">
              <a:buFont typeface="Arial" panose="020B0604020202020204" pitchFamily="34" charset="0"/>
              <a:buChar char="•"/>
            </a:pPr>
            <a:r>
              <a:rPr lang="en-US" sz="1200" dirty="0"/>
              <a:t>During this silence, the priest and deacon purify the vessels. </a:t>
            </a:r>
          </a:p>
          <a:p>
            <a:pPr marL="115888" lvl="1" indent="-112713">
              <a:buFont typeface="Arial" panose="020B0604020202020204" pitchFamily="34" charset="0"/>
              <a:buChar char="•"/>
            </a:pPr>
            <a:r>
              <a:rPr lang="en-US" sz="1200" dirty="0"/>
              <a:t>While cleansing the vessels they pray silently for themselves and the people, that the sacrament bear fruit in us and that we remain faithful to all we have received. (Prayer shown below)</a:t>
            </a:r>
          </a:p>
        </p:txBody>
      </p:sp>
      <p:sp>
        <p:nvSpPr>
          <p:cNvPr id="2" name="Cloud 1">
            <a:extLst>
              <a:ext uri="{FF2B5EF4-FFF2-40B4-BE49-F238E27FC236}">
                <a16:creationId xmlns:a16="http://schemas.microsoft.com/office/drawing/2014/main" id="{BE7B7F4C-3D93-4F59-230A-6522DD49453C}"/>
              </a:ext>
            </a:extLst>
          </p:cNvPr>
          <p:cNvSpPr/>
          <p:nvPr/>
        </p:nvSpPr>
        <p:spPr>
          <a:xfrm rot="1331956">
            <a:off x="292951" y="1038570"/>
            <a:ext cx="2079770" cy="1314193"/>
          </a:xfrm>
          <a:prstGeom prst="cloud">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Silence</a:t>
            </a:r>
            <a:endParaRPr lang="en-US" sz="1200" b="1" dirty="0">
              <a:solidFill>
                <a:schemeClr val="tx1"/>
              </a:solidFill>
            </a:endParaRPr>
          </a:p>
        </p:txBody>
      </p:sp>
      <p:cxnSp>
        <p:nvCxnSpPr>
          <p:cNvPr id="8" name="Straight Connector 7">
            <a:extLst>
              <a:ext uri="{FF2B5EF4-FFF2-40B4-BE49-F238E27FC236}">
                <a16:creationId xmlns:a16="http://schemas.microsoft.com/office/drawing/2014/main" id="{E44F1181-BB25-B4CE-423D-6E625C7F87EC}"/>
              </a:ext>
            </a:extLst>
          </p:cNvPr>
          <p:cNvCxnSpPr>
            <a:cxnSpLocks/>
          </p:cNvCxnSpPr>
          <p:nvPr/>
        </p:nvCxnSpPr>
        <p:spPr>
          <a:xfrm flipV="1">
            <a:off x="7435674" y="446568"/>
            <a:ext cx="0" cy="9122735"/>
          </a:xfrm>
          <a:prstGeom prst="line">
            <a:avLst/>
          </a:prstGeom>
          <a:ln w="127000">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608361E1-119A-D10C-72B3-8F339EF72E79}"/>
              </a:ext>
            </a:extLst>
          </p:cNvPr>
          <p:cNvSpPr txBox="1"/>
          <p:nvPr/>
        </p:nvSpPr>
        <p:spPr>
          <a:xfrm>
            <a:off x="361517" y="293893"/>
            <a:ext cx="7020184"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Liturgy of the Eucharist </a:t>
            </a:r>
            <a:r>
              <a:rPr lang="en-US" sz="1200" b="1" i="1" dirty="0"/>
              <a:t>(Through the Holy Spirit, Christ offers His sacrifice &amp; ours to the Father)</a:t>
            </a:r>
            <a:endParaRPr lang="en-US" sz="1400" b="1" i="1" dirty="0"/>
          </a:p>
        </p:txBody>
      </p:sp>
      <p:sp>
        <p:nvSpPr>
          <p:cNvPr id="4" name="TextBox 3">
            <a:extLst>
              <a:ext uri="{FF2B5EF4-FFF2-40B4-BE49-F238E27FC236}">
                <a16:creationId xmlns:a16="http://schemas.microsoft.com/office/drawing/2014/main" id="{3895EE02-6D62-482A-0269-01DB23D6D424}"/>
              </a:ext>
            </a:extLst>
          </p:cNvPr>
          <p:cNvSpPr txBox="1"/>
          <p:nvPr/>
        </p:nvSpPr>
        <p:spPr>
          <a:xfrm>
            <a:off x="6949439" y="9349740"/>
            <a:ext cx="523593" cy="369332"/>
          </a:xfrm>
          <a:prstGeom prst="rect">
            <a:avLst/>
          </a:prstGeom>
          <a:noFill/>
        </p:spPr>
        <p:txBody>
          <a:bodyPr wrap="square" rtlCol="0">
            <a:spAutoFit/>
          </a:bodyPr>
          <a:lstStyle/>
          <a:p>
            <a:r>
              <a:rPr lang="en-US" dirty="0"/>
              <a:t>28</a:t>
            </a:r>
          </a:p>
        </p:txBody>
      </p:sp>
    </p:spTree>
    <p:extLst>
      <p:ext uri="{BB962C8B-B14F-4D97-AF65-F5344CB8AC3E}">
        <p14:creationId xmlns:p14="http://schemas.microsoft.com/office/powerpoint/2010/main" val="720259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D2BB2-56CE-80B5-8D95-4305C66BB8D6}"/>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E63E2EB-2D0B-A172-8107-24E8DE51383A}"/>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A7F5D2BC-7C8E-BB70-4155-0598356B3A14}"/>
              </a:ext>
            </a:extLst>
          </p:cNvPr>
          <p:cNvCxnSpPr>
            <a:cxnSpLocks/>
          </p:cNvCxnSpPr>
          <p:nvPr/>
        </p:nvCxnSpPr>
        <p:spPr>
          <a:xfrm>
            <a:off x="315884" y="8293395"/>
            <a:ext cx="3665190" cy="0"/>
          </a:xfrm>
          <a:prstGeom prst="straightConnector1">
            <a:avLst/>
          </a:prstGeom>
          <a:ln w="101600">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2A3CB283-EDF3-8D2D-9660-47B0C72F9A4B}"/>
              </a:ext>
            </a:extLst>
          </p:cNvPr>
          <p:cNvCxnSpPr>
            <a:cxnSpLocks/>
          </p:cNvCxnSpPr>
          <p:nvPr/>
        </p:nvCxnSpPr>
        <p:spPr>
          <a:xfrm>
            <a:off x="4349845" y="8293395"/>
            <a:ext cx="7109250" cy="0"/>
          </a:xfrm>
          <a:prstGeom prst="straightConnector1">
            <a:avLst/>
          </a:prstGeom>
          <a:ln w="101600">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E7842824-23CD-8C98-EC94-9E56521D7766}"/>
              </a:ext>
            </a:extLst>
          </p:cNvPr>
          <p:cNvPicPr>
            <a:picLocks noChangeAspect="1"/>
          </p:cNvPicPr>
          <p:nvPr/>
        </p:nvPicPr>
        <p:blipFill>
          <a:blip r:embed="rId3"/>
          <a:srcRect l="41800" t="23600" r="32400" b="20934"/>
          <a:stretch>
            <a:fillRect/>
          </a:stretch>
        </p:blipFill>
        <p:spPr>
          <a:xfrm>
            <a:off x="3363364" y="8581824"/>
            <a:ext cx="1016117" cy="1228792"/>
          </a:xfrm>
          <a:prstGeom prst="rect">
            <a:avLst/>
          </a:prstGeom>
        </p:spPr>
      </p:pic>
      <p:sp>
        <p:nvSpPr>
          <p:cNvPr id="20" name="TextBox 19">
            <a:extLst>
              <a:ext uri="{FF2B5EF4-FFF2-40B4-BE49-F238E27FC236}">
                <a16:creationId xmlns:a16="http://schemas.microsoft.com/office/drawing/2014/main" id="{30218D57-4459-BA5B-01E3-3D3E8CA13961}"/>
              </a:ext>
            </a:extLst>
          </p:cNvPr>
          <p:cNvSpPr txBox="1"/>
          <p:nvPr/>
        </p:nvSpPr>
        <p:spPr>
          <a:xfrm>
            <a:off x="1292842" y="1072506"/>
            <a:ext cx="5495289" cy="1384995"/>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Final Blessing</a:t>
            </a:r>
          </a:p>
          <a:p>
            <a:pPr marL="115888" lvl="1" indent="-112713">
              <a:buFont typeface="Arial" panose="020B0604020202020204" pitchFamily="34" charset="0"/>
              <a:buChar char="•"/>
            </a:pPr>
            <a:r>
              <a:rPr lang="en-US" sz="1200" dirty="0"/>
              <a:t>With the words: “The Lord be with you” the priest opens the concluding rite.  The people reply: “And with your spirit” recalling the priestly grace within him for what he is about to do.</a:t>
            </a:r>
          </a:p>
          <a:p>
            <a:pPr marL="115888" lvl="1" indent="-112713">
              <a:buFont typeface="Arial" panose="020B0604020202020204" pitchFamily="34" charset="0"/>
              <a:buChar char="•"/>
            </a:pPr>
            <a:r>
              <a:rPr lang="en-US" sz="1200" dirty="0"/>
              <a:t>The priest blesses the people: “May almighty God bless you” and the Mass ends as it began, with the sign of the cross: “In the Name of the Father, and of the Son, and of the Holy Spirit.  Amen” </a:t>
            </a:r>
          </a:p>
        </p:txBody>
      </p:sp>
      <p:grpSp>
        <p:nvGrpSpPr>
          <p:cNvPr id="30" name="Group 29">
            <a:extLst>
              <a:ext uri="{FF2B5EF4-FFF2-40B4-BE49-F238E27FC236}">
                <a16:creationId xmlns:a16="http://schemas.microsoft.com/office/drawing/2014/main" id="{70514A9E-280B-BFF2-13E9-04DF32A6CD76}"/>
              </a:ext>
            </a:extLst>
          </p:cNvPr>
          <p:cNvGrpSpPr/>
          <p:nvPr/>
        </p:nvGrpSpPr>
        <p:grpSpPr>
          <a:xfrm>
            <a:off x="790722" y="2890963"/>
            <a:ext cx="6755780" cy="3673010"/>
            <a:chOff x="8036545" y="2724258"/>
            <a:chExt cx="3918248" cy="2130289"/>
          </a:xfrm>
        </p:grpSpPr>
        <p:pic>
          <p:nvPicPr>
            <p:cNvPr id="28" name="Picture 27">
              <a:extLst>
                <a:ext uri="{FF2B5EF4-FFF2-40B4-BE49-F238E27FC236}">
                  <a16:creationId xmlns:a16="http://schemas.microsoft.com/office/drawing/2014/main" id="{7FC7557E-0207-13BE-8FCA-59911705A27F}"/>
                </a:ext>
              </a:extLst>
            </p:cNvPr>
            <p:cNvPicPr>
              <a:picLocks noChangeAspect="1"/>
            </p:cNvPicPr>
            <p:nvPr/>
          </p:nvPicPr>
          <p:blipFill>
            <a:blip r:embed="rId4"/>
            <a:stretch>
              <a:fillRect/>
            </a:stretch>
          </p:blipFill>
          <p:spPr>
            <a:xfrm>
              <a:off x="8209799" y="2724258"/>
              <a:ext cx="3439578" cy="1719789"/>
            </a:xfrm>
            <a:prstGeom prst="rect">
              <a:avLst/>
            </a:prstGeom>
          </p:spPr>
        </p:pic>
        <p:sp>
          <p:nvSpPr>
            <p:cNvPr id="29" name="TextBox 28">
              <a:extLst>
                <a:ext uri="{FF2B5EF4-FFF2-40B4-BE49-F238E27FC236}">
                  <a16:creationId xmlns:a16="http://schemas.microsoft.com/office/drawing/2014/main" id="{123BF5D1-1FF9-35A3-5A29-CC76E15C7454}"/>
                </a:ext>
              </a:extLst>
            </p:cNvPr>
            <p:cNvSpPr txBox="1"/>
            <p:nvPr/>
          </p:nvSpPr>
          <p:spPr>
            <a:xfrm>
              <a:off x="8036545" y="4443984"/>
              <a:ext cx="3918248" cy="410563"/>
            </a:xfrm>
            <a:prstGeom prst="rect">
              <a:avLst/>
            </a:prstGeom>
            <a:noFill/>
          </p:spPr>
          <p:txBody>
            <a:bodyPr wrap="square" rtlCol="0">
              <a:spAutoFit/>
            </a:bodyPr>
            <a:lstStyle/>
            <a:p>
              <a:pPr algn="ctr" fontAlgn="base"/>
              <a:r>
                <a:rPr lang="en-US" sz="1400" dirty="0"/>
                <a:t>“…He raised his hands and blessed them.</a:t>
              </a:r>
            </a:p>
            <a:p>
              <a:pPr algn="ctr" fontAlgn="base"/>
              <a:r>
                <a:rPr lang="en-US" sz="1400" dirty="0"/>
                <a:t>[Then} he parted from them and was taken up to heaven.</a:t>
              </a:r>
            </a:p>
            <a:p>
              <a:pPr algn="ctr"/>
              <a:r>
                <a:rPr lang="en-US" sz="1200" dirty="0"/>
                <a:t>- Luke 24:50-51</a:t>
              </a:r>
            </a:p>
          </p:txBody>
        </p:sp>
      </p:grpSp>
      <p:sp>
        <p:nvSpPr>
          <p:cNvPr id="48" name="TextBox 47">
            <a:extLst>
              <a:ext uri="{FF2B5EF4-FFF2-40B4-BE49-F238E27FC236}">
                <a16:creationId xmlns:a16="http://schemas.microsoft.com/office/drawing/2014/main" id="{8FCE824F-F848-1D95-73FD-F9B43AA26C86}"/>
              </a:ext>
            </a:extLst>
          </p:cNvPr>
          <p:cNvSpPr txBox="1"/>
          <p:nvPr/>
        </p:nvSpPr>
        <p:spPr>
          <a:xfrm>
            <a:off x="1474584" y="362046"/>
            <a:ext cx="5245689"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Concluding Rites </a:t>
            </a:r>
            <a:r>
              <a:rPr lang="en-US" sz="1200" b="1" i="1" dirty="0"/>
              <a:t>(We are sent to be light and salt to the world)</a:t>
            </a:r>
          </a:p>
        </p:txBody>
      </p:sp>
      <p:sp>
        <p:nvSpPr>
          <p:cNvPr id="31" name="TextBox 30">
            <a:extLst>
              <a:ext uri="{FF2B5EF4-FFF2-40B4-BE49-F238E27FC236}">
                <a16:creationId xmlns:a16="http://schemas.microsoft.com/office/drawing/2014/main" id="{2849932D-D561-280D-8612-5C6BF5479E13}"/>
              </a:ext>
            </a:extLst>
          </p:cNvPr>
          <p:cNvSpPr txBox="1"/>
          <p:nvPr/>
        </p:nvSpPr>
        <p:spPr>
          <a:xfrm>
            <a:off x="1292842"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CONCLUDING RITES</a:t>
            </a:r>
            <a:endParaRPr lang="en-US" sz="1400" dirty="0"/>
          </a:p>
        </p:txBody>
      </p:sp>
      <p:sp>
        <p:nvSpPr>
          <p:cNvPr id="33" name="TextBox 32">
            <a:extLst>
              <a:ext uri="{FF2B5EF4-FFF2-40B4-BE49-F238E27FC236}">
                <a16:creationId xmlns:a16="http://schemas.microsoft.com/office/drawing/2014/main" id="{A5B24597-278A-A639-D3F3-1F1DF78DBC10}"/>
              </a:ext>
            </a:extLst>
          </p:cNvPr>
          <p:cNvSpPr txBox="1"/>
          <p:nvPr/>
        </p:nvSpPr>
        <p:spPr>
          <a:xfrm>
            <a:off x="-39857" y="6974963"/>
            <a:ext cx="7679257" cy="584775"/>
          </a:xfrm>
          <a:prstGeom prst="rect">
            <a:avLst/>
          </a:prstGeom>
          <a:noFill/>
        </p:spPr>
        <p:txBody>
          <a:bodyPr wrap="square" rtlCol="0">
            <a:spAutoFit/>
          </a:bodyPr>
          <a:lstStyle/>
          <a:p>
            <a:pPr algn="ctr"/>
            <a:r>
              <a:rPr lang="en-US" sz="3200" b="1" dirty="0"/>
              <a:t>Final Blessing</a:t>
            </a:r>
          </a:p>
        </p:txBody>
      </p:sp>
      <p:sp>
        <p:nvSpPr>
          <p:cNvPr id="2" name="TextBox 1">
            <a:extLst>
              <a:ext uri="{FF2B5EF4-FFF2-40B4-BE49-F238E27FC236}">
                <a16:creationId xmlns:a16="http://schemas.microsoft.com/office/drawing/2014/main" id="{B0D33109-793F-E70B-E382-F246CCFBB58A}"/>
              </a:ext>
            </a:extLst>
          </p:cNvPr>
          <p:cNvSpPr txBox="1"/>
          <p:nvPr/>
        </p:nvSpPr>
        <p:spPr>
          <a:xfrm>
            <a:off x="502920" y="9555480"/>
            <a:ext cx="715684" cy="369332"/>
          </a:xfrm>
          <a:prstGeom prst="rect">
            <a:avLst/>
          </a:prstGeom>
          <a:noFill/>
        </p:spPr>
        <p:txBody>
          <a:bodyPr wrap="square" rtlCol="0">
            <a:spAutoFit/>
          </a:bodyPr>
          <a:lstStyle/>
          <a:p>
            <a:r>
              <a:rPr lang="en-US" dirty="0"/>
              <a:t>29</a:t>
            </a:r>
          </a:p>
        </p:txBody>
      </p:sp>
    </p:spTree>
    <p:extLst>
      <p:ext uri="{BB962C8B-B14F-4D97-AF65-F5344CB8AC3E}">
        <p14:creationId xmlns:p14="http://schemas.microsoft.com/office/powerpoint/2010/main" val="1638353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C1F4C-7EA5-0EFA-B319-2DF23F76BE60}"/>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97F7034-3879-C071-3B11-BD7440982ED1}"/>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892602A3-C898-E98E-CE96-6A5A69F0C668}"/>
              </a:ext>
            </a:extLst>
          </p:cNvPr>
          <p:cNvSpPr txBox="1"/>
          <p:nvPr/>
        </p:nvSpPr>
        <p:spPr>
          <a:xfrm>
            <a:off x="2362997" y="6939107"/>
            <a:ext cx="4465674" cy="584775"/>
          </a:xfrm>
          <a:prstGeom prst="rect">
            <a:avLst/>
          </a:prstGeom>
          <a:noFill/>
        </p:spPr>
        <p:txBody>
          <a:bodyPr wrap="square" rtlCol="0">
            <a:spAutoFit/>
          </a:bodyPr>
          <a:lstStyle/>
          <a:p>
            <a:pPr algn="ctr"/>
            <a:r>
              <a:rPr lang="en-US" sz="3200" b="1" dirty="0"/>
              <a:t>Dismissal</a:t>
            </a:r>
          </a:p>
        </p:txBody>
      </p:sp>
      <p:cxnSp>
        <p:nvCxnSpPr>
          <p:cNvPr id="9" name="Straight Arrow Connector 8">
            <a:extLst>
              <a:ext uri="{FF2B5EF4-FFF2-40B4-BE49-F238E27FC236}">
                <a16:creationId xmlns:a16="http://schemas.microsoft.com/office/drawing/2014/main" id="{BCEE46A3-0807-DF61-1FE7-F13D7CA27C1D}"/>
              </a:ext>
            </a:extLst>
          </p:cNvPr>
          <p:cNvCxnSpPr>
            <a:cxnSpLocks/>
          </p:cNvCxnSpPr>
          <p:nvPr/>
        </p:nvCxnSpPr>
        <p:spPr>
          <a:xfrm>
            <a:off x="-581891" y="8293395"/>
            <a:ext cx="8191961" cy="0"/>
          </a:xfrm>
          <a:prstGeom prst="straightConnector1">
            <a:avLst/>
          </a:prstGeom>
          <a:ln w="101600">
            <a:solidFill>
              <a:srgbClr val="FF0000"/>
            </a:solidFill>
            <a:headEnd type="stealth"/>
            <a:tailEnd type="stealth"/>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73098745-75FB-A85A-3664-E4065A8E0361}"/>
              </a:ext>
            </a:extLst>
          </p:cNvPr>
          <p:cNvPicPr>
            <a:picLocks noChangeAspect="1"/>
          </p:cNvPicPr>
          <p:nvPr/>
        </p:nvPicPr>
        <p:blipFill>
          <a:blip r:embed="rId3"/>
          <a:srcRect l="42700" t="23333" r="32400" b="21467"/>
          <a:stretch>
            <a:fillRect/>
          </a:stretch>
        </p:blipFill>
        <p:spPr>
          <a:xfrm>
            <a:off x="1693924" y="8664950"/>
            <a:ext cx="956655" cy="1192936"/>
          </a:xfrm>
          <a:prstGeom prst="rect">
            <a:avLst/>
          </a:prstGeom>
        </p:spPr>
      </p:pic>
      <p:pic>
        <p:nvPicPr>
          <p:cNvPr id="17" name="Picture 16">
            <a:extLst>
              <a:ext uri="{FF2B5EF4-FFF2-40B4-BE49-F238E27FC236}">
                <a16:creationId xmlns:a16="http://schemas.microsoft.com/office/drawing/2014/main" id="{B39CCFE3-253B-AB3B-F5D3-C033503E0312}"/>
              </a:ext>
            </a:extLst>
          </p:cNvPr>
          <p:cNvPicPr>
            <a:picLocks noChangeAspect="1"/>
          </p:cNvPicPr>
          <p:nvPr/>
        </p:nvPicPr>
        <p:blipFill>
          <a:blip r:embed="rId4"/>
          <a:srcRect l="32350" t="18333" r="39213" b="1"/>
          <a:stretch>
            <a:fillRect/>
          </a:stretch>
        </p:blipFill>
        <p:spPr>
          <a:xfrm>
            <a:off x="5989972" y="8664950"/>
            <a:ext cx="760679" cy="1228789"/>
          </a:xfrm>
          <a:prstGeom prst="rect">
            <a:avLst/>
          </a:prstGeom>
        </p:spPr>
      </p:pic>
      <p:pic>
        <p:nvPicPr>
          <p:cNvPr id="18" name="Picture 17">
            <a:extLst>
              <a:ext uri="{FF2B5EF4-FFF2-40B4-BE49-F238E27FC236}">
                <a16:creationId xmlns:a16="http://schemas.microsoft.com/office/drawing/2014/main" id="{84338F09-F751-C945-DE70-DEC2BF6F084F}"/>
              </a:ext>
            </a:extLst>
          </p:cNvPr>
          <p:cNvPicPr>
            <a:picLocks noChangeAspect="1"/>
          </p:cNvPicPr>
          <p:nvPr/>
        </p:nvPicPr>
        <p:blipFill>
          <a:blip r:embed="rId5"/>
          <a:srcRect l="16588" t="30815" r="53658"/>
          <a:stretch>
            <a:fillRect/>
          </a:stretch>
        </p:blipFill>
        <p:spPr>
          <a:xfrm>
            <a:off x="5019732" y="8700806"/>
            <a:ext cx="912019" cy="1192936"/>
          </a:xfrm>
          <a:prstGeom prst="rect">
            <a:avLst/>
          </a:prstGeom>
        </p:spPr>
      </p:pic>
      <p:sp>
        <p:nvSpPr>
          <p:cNvPr id="21" name="TextBox 20">
            <a:extLst>
              <a:ext uri="{FF2B5EF4-FFF2-40B4-BE49-F238E27FC236}">
                <a16:creationId xmlns:a16="http://schemas.microsoft.com/office/drawing/2014/main" id="{C7E676D2-BA02-6AE5-CA5E-3E8DF81EA9C4}"/>
              </a:ext>
            </a:extLst>
          </p:cNvPr>
          <p:cNvSpPr txBox="1"/>
          <p:nvPr/>
        </p:nvSpPr>
        <p:spPr>
          <a:xfrm>
            <a:off x="682945" y="868118"/>
            <a:ext cx="6366248" cy="1015663"/>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Dismissal</a:t>
            </a:r>
          </a:p>
          <a:p>
            <a:pPr marL="112713" lvl="1" indent="-112713">
              <a:buFont typeface="Arial" panose="020B0604020202020204" pitchFamily="34" charset="0"/>
              <a:buChar char="•"/>
            </a:pPr>
            <a:r>
              <a:rPr lang="en-US" sz="1200" dirty="0"/>
              <a:t>With a short phrase, the priest or deacon dismisses the people, sending them out.  This is no mere ending of the ceremony; it calls the people to the ultimate purpose of the celebration, “The Sending.”  It enjoins all to go out to “season”, “leaven”, and “bear fruit’ in the world “glorifying the Lord” by their lives. </a:t>
            </a:r>
          </a:p>
        </p:txBody>
      </p:sp>
      <p:grpSp>
        <p:nvGrpSpPr>
          <p:cNvPr id="22" name="Group 21">
            <a:extLst>
              <a:ext uri="{FF2B5EF4-FFF2-40B4-BE49-F238E27FC236}">
                <a16:creationId xmlns:a16="http://schemas.microsoft.com/office/drawing/2014/main" id="{20546A77-1A48-3484-B192-DD270F8D5523}"/>
              </a:ext>
            </a:extLst>
          </p:cNvPr>
          <p:cNvGrpSpPr/>
          <p:nvPr/>
        </p:nvGrpSpPr>
        <p:grpSpPr>
          <a:xfrm>
            <a:off x="-584783" y="3994854"/>
            <a:ext cx="5048783" cy="3666990"/>
            <a:chOff x="687935" y="1570830"/>
            <a:chExt cx="3395801" cy="2466410"/>
          </a:xfrm>
        </p:grpSpPr>
        <p:pic>
          <p:nvPicPr>
            <p:cNvPr id="23" name="Picture 4" descr="Jesus heals a blind man a blind beggar outside jericho cries out to jesus luke 18 35 43 – Artofit">
              <a:extLst>
                <a:ext uri="{FF2B5EF4-FFF2-40B4-BE49-F238E27FC236}">
                  <a16:creationId xmlns:a16="http://schemas.microsoft.com/office/drawing/2014/main" id="{0044D78D-5980-52A4-0406-795B3F7949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4274" y="1570830"/>
              <a:ext cx="1758524" cy="175852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7449D46-84C9-B7E0-8F36-AC415E7766FB}"/>
                </a:ext>
              </a:extLst>
            </p:cNvPr>
            <p:cNvSpPr txBox="1"/>
            <p:nvPr/>
          </p:nvSpPr>
          <p:spPr>
            <a:xfrm>
              <a:off x="687935" y="3329354"/>
              <a:ext cx="3395801" cy="707886"/>
            </a:xfrm>
            <a:prstGeom prst="rect">
              <a:avLst/>
            </a:prstGeom>
            <a:noFill/>
          </p:spPr>
          <p:txBody>
            <a:bodyPr wrap="none" rtlCol="0">
              <a:spAutoFit/>
            </a:bodyPr>
            <a:lstStyle/>
            <a:p>
              <a:pPr algn="ctr"/>
              <a:r>
                <a:rPr lang="en-US" sz="1400" dirty="0"/>
                <a:t>“Go forth, the Mass is ended.”</a:t>
              </a:r>
            </a:p>
            <a:p>
              <a:pPr algn="ctr"/>
              <a:r>
                <a:rPr lang="en-US" sz="1400" dirty="0"/>
                <a:t>“Who Touched Me? I Felt Power Go Forth”</a:t>
              </a:r>
            </a:p>
            <a:p>
              <a:pPr algn="ctr"/>
              <a:r>
                <a:rPr lang="en-US" sz="1200" dirty="0"/>
                <a:t>- Luke 8:45-47</a:t>
              </a:r>
            </a:p>
          </p:txBody>
        </p:sp>
      </p:grpSp>
      <p:sp>
        <p:nvSpPr>
          <p:cNvPr id="48" name="TextBox 47">
            <a:extLst>
              <a:ext uri="{FF2B5EF4-FFF2-40B4-BE49-F238E27FC236}">
                <a16:creationId xmlns:a16="http://schemas.microsoft.com/office/drawing/2014/main" id="{9F4F6A18-E879-30B4-91AC-72F20820957A}"/>
              </a:ext>
            </a:extLst>
          </p:cNvPr>
          <p:cNvSpPr txBox="1"/>
          <p:nvPr/>
        </p:nvSpPr>
        <p:spPr>
          <a:xfrm>
            <a:off x="949858" y="359441"/>
            <a:ext cx="5245689"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Concluding Rites </a:t>
            </a:r>
            <a:r>
              <a:rPr lang="en-US" sz="1200" b="1" i="1" dirty="0"/>
              <a:t>(We are sent to be light and salt to the world)</a:t>
            </a:r>
            <a:endParaRPr lang="en-US" sz="1400" b="1" i="1" dirty="0"/>
          </a:p>
        </p:txBody>
      </p:sp>
      <p:sp>
        <p:nvSpPr>
          <p:cNvPr id="49" name="TextBox 48">
            <a:extLst>
              <a:ext uri="{FF2B5EF4-FFF2-40B4-BE49-F238E27FC236}">
                <a16:creationId xmlns:a16="http://schemas.microsoft.com/office/drawing/2014/main" id="{A8BC77BE-9757-291E-576D-FE5DB5D6F0A3}"/>
              </a:ext>
            </a:extLst>
          </p:cNvPr>
          <p:cNvSpPr txBox="1"/>
          <p:nvPr/>
        </p:nvSpPr>
        <p:spPr>
          <a:xfrm>
            <a:off x="1292842" y="7955816"/>
            <a:ext cx="5573471" cy="584775"/>
          </a:xfrm>
          <a:prstGeom prst="rect">
            <a:avLst/>
          </a:prstGeom>
          <a:solidFill>
            <a:schemeClr val="bg1"/>
          </a:solidFill>
          <a:ln>
            <a:solidFill>
              <a:schemeClr val="tx1"/>
            </a:solidFill>
          </a:ln>
        </p:spPr>
        <p:txBody>
          <a:bodyPr wrap="square" rtlCol="0">
            <a:spAutoFit/>
          </a:bodyPr>
          <a:lstStyle/>
          <a:p>
            <a:pPr algn="ctr"/>
            <a:r>
              <a:rPr lang="en-US" sz="3200" b="1" i="1" dirty="0"/>
              <a:t>CONCLUDING RITES</a:t>
            </a:r>
            <a:endParaRPr lang="en-US" sz="1400" dirty="0"/>
          </a:p>
        </p:txBody>
      </p:sp>
      <p:grpSp>
        <p:nvGrpSpPr>
          <p:cNvPr id="51" name="Group 50">
            <a:extLst>
              <a:ext uri="{FF2B5EF4-FFF2-40B4-BE49-F238E27FC236}">
                <a16:creationId xmlns:a16="http://schemas.microsoft.com/office/drawing/2014/main" id="{F722BC9F-C994-EC04-4A4B-2E3D8D1530D7}"/>
              </a:ext>
            </a:extLst>
          </p:cNvPr>
          <p:cNvGrpSpPr/>
          <p:nvPr/>
        </p:nvGrpSpPr>
        <p:grpSpPr>
          <a:xfrm>
            <a:off x="2096262" y="2102370"/>
            <a:ext cx="6625957" cy="3536249"/>
            <a:chOff x="2768611" y="4506057"/>
            <a:chExt cx="5946584" cy="3173670"/>
          </a:xfrm>
        </p:grpSpPr>
        <p:sp>
          <p:nvSpPr>
            <p:cNvPr id="27" name="TextBox 26">
              <a:extLst>
                <a:ext uri="{FF2B5EF4-FFF2-40B4-BE49-F238E27FC236}">
                  <a16:creationId xmlns:a16="http://schemas.microsoft.com/office/drawing/2014/main" id="{E1602744-2D42-7783-7DBD-9A2D71B3B54F}"/>
                </a:ext>
              </a:extLst>
            </p:cNvPr>
            <p:cNvSpPr txBox="1"/>
            <p:nvPr/>
          </p:nvSpPr>
          <p:spPr>
            <a:xfrm>
              <a:off x="2768611" y="6558683"/>
              <a:ext cx="5946584" cy="1121044"/>
            </a:xfrm>
            <a:prstGeom prst="rect">
              <a:avLst/>
            </a:prstGeom>
            <a:noFill/>
          </p:spPr>
          <p:txBody>
            <a:bodyPr wrap="square" rtlCol="0">
              <a:spAutoFit/>
            </a:bodyPr>
            <a:lstStyle/>
            <a:p>
              <a:pPr algn="ctr"/>
              <a:r>
                <a:rPr lang="en-US" sz="1400" dirty="0"/>
                <a:t>“Go and announce the Gospel of the Lord”</a:t>
              </a:r>
            </a:p>
            <a:p>
              <a:pPr algn="ctr"/>
              <a:r>
                <a:rPr lang="en-US" sz="1400" dirty="0"/>
                <a:t>“Go forth, teaching all nations…”</a:t>
              </a:r>
              <a:br>
                <a:rPr lang="en-US" sz="1400" dirty="0"/>
              </a:br>
              <a:r>
                <a:rPr lang="en-US" sz="1400" i="1" dirty="0"/>
                <a:t>Ite Missa Est  </a:t>
              </a:r>
              <a:r>
                <a:rPr lang="en-US" sz="1200" dirty="0"/>
                <a:t>- Matt 28:19</a:t>
              </a:r>
              <a:endParaRPr lang="en-US" sz="1400" dirty="0"/>
            </a:p>
          </p:txBody>
        </p:sp>
        <p:pic>
          <p:nvPicPr>
            <p:cNvPr id="50" name="Picture 49">
              <a:extLst>
                <a:ext uri="{FF2B5EF4-FFF2-40B4-BE49-F238E27FC236}">
                  <a16:creationId xmlns:a16="http://schemas.microsoft.com/office/drawing/2014/main" id="{50E704CC-8E0C-68FF-D962-3C816D484748}"/>
                </a:ext>
              </a:extLst>
            </p:cNvPr>
            <p:cNvPicPr>
              <a:picLocks noChangeAspect="1"/>
            </p:cNvPicPr>
            <p:nvPr/>
          </p:nvPicPr>
          <p:blipFill>
            <a:blip r:embed="rId7"/>
            <a:srcRect t="18393" b="7208"/>
            <a:stretch>
              <a:fillRect/>
            </a:stretch>
          </p:blipFill>
          <p:spPr>
            <a:xfrm>
              <a:off x="3829098" y="4506057"/>
              <a:ext cx="3780972" cy="2100429"/>
            </a:xfrm>
            <a:prstGeom prst="rect">
              <a:avLst/>
            </a:prstGeom>
          </p:spPr>
        </p:pic>
      </p:grpSp>
      <p:sp>
        <p:nvSpPr>
          <p:cNvPr id="2" name="TextBox 1">
            <a:extLst>
              <a:ext uri="{FF2B5EF4-FFF2-40B4-BE49-F238E27FC236}">
                <a16:creationId xmlns:a16="http://schemas.microsoft.com/office/drawing/2014/main" id="{CE71A04C-944E-109D-BD89-36FEE84624DA}"/>
              </a:ext>
            </a:extLst>
          </p:cNvPr>
          <p:cNvSpPr txBox="1"/>
          <p:nvPr/>
        </p:nvSpPr>
        <p:spPr>
          <a:xfrm>
            <a:off x="6949439" y="9349740"/>
            <a:ext cx="523593" cy="369332"/>
          </a:xfrm>
          <a:prstGeom prst="rect">
            <a:avLst/>
          </a:prstGeom>
          <a:noFill/>
        </p:spPr>
        <p:txBody>
          <a:bodyPr wrap="square" rtlCol="0">
            <a:spAutoFit/>
          </a:bodyPr>
          <a:lstStyle/>
          <a:p>
            <a:r>
              <a:rPr lang="en-US" dirty="0"/>
              <a:t>30</a:t>
            </a:r>
          </a:p>
        </p:txBody>
      </p:sp>
    </p:spTree>
    <p:extLst>
      <p:ext uri="{BB962C8B-B14F-4D97-AF65-F5344CB8AC3E}">
        <p14:creationId xmlns:p14="http://schemas.microsoft.com/office/powerpoint/2010/main" val="2856266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A48C6E-314B-F880-503A-FF856EC69A6D}"/>
              </a:ext>
            </a:extLst>
          </p:cNvPr>
          <p:cNvSpPr txBox="1"/>
          <p:nvPr/>
        </p:nvSpPr>
        <p:spPr>
          <a:xfrm>
            <a:off x="3305905" y="633048"/>
            <a:ext cx="1124242" cy="369332"/>
          </a:xfrm>
          <a:prstGeom prst="rect">
            <a:avLst/>
          </a:prstGeom>
          <a:noFill/>
        </p:spPr>
        <p:txBody>
          <a:bodyPr wrap="square" rtlCol="0">
            <a:spAutoFit/>
          </a:bodyPr>
          <a:lstStyle/>
          <a:p>
            <a:pPr algn="ctr"/>
            <a:r>
              <a:rPr lang="en-US" b="1" dirty="0"/>
              <a:t>NOTES</a:t>
            </a:r>
          </a:p>
        </p:txBody>
      </p:sp>
    </p:spTree>
    <p:extLst>
      <p:ext uri="{BB962C8B-B14F-4D97-AF65-F5344CB8AC3E}">
        <p14:creationId xmlns:p14="http://schemas.microsoft.com/office/powerpoint/2010/main" val="242836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FE3512-9BBE-9C96-80A7-E5A6C6EC0CA5}"/>
              </a:ext>
            </a:extLst>
          </p:cNvPr>
          <p:cNvSpPr txBox="1"/>
          <p:nvPr/>
        </p:nvSpPr>
        <p:spPr>
          <a:xfrm>
            <a:off x="3305905" y="633048"/>
            <a:ext cx="1124242" cy="369332"/>
          </a:xfrm>
          <a:prstGeom prst="rect">
            <a:avLst/>
          </a:prstGeom>
          <a:noFill/>
        </p:spPr>
        <p:txBody>
          <a:bodyPr wrap="square" rtlCol="0">
            <a:spAutoFit/>
          </a:bodyPr>
          <a:lstStyle/>
          <a:p>
            <a:pPr algn="ctr"/>
            <a:r>
              <a:rPr lang="en-US" b="1" dirty="0"/>
              <a:t>NOTES</a:t>
            </a:r>
          </a:p>
        </p:txBody>
      </p:sp>
    </p:spTree>
    <p:extLst>
      <p:ext uri="{BB962C8B-B14F-4D97-AF65-F5344CB8AC3E}">
        <p14:creationId xmlns:p14="http://schemas.microsoft.com/office/powerpoint/2010/main" val="1777437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5A709565-1566-B31F-E0E4-F9597B7F25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4722" y="2791911"/>
            <a:ext cx="3322955" cy="3480435"/>
          </a:xfrm>
          <a:prstGeom prst="rect">
            <a:avLst/>
          </a:prstGeom>
          <a:noFill/>
          <a:ln>
            <a:noFill/>
          </a:ln>
          <a:effectLst/>
        </p:spPr>
      </p:pic>
      <p:sp>
        <p:nvSpPr>
          <p:cNvPr id="4" name="Text Box 2">
            <a:extLst>
              <a:ext uri="{FF2B5EF4-FFF2-40B4-BE49-F238E27FC236}">
                <a16:creationId xmlns:a16="http://schemas.microsoft.com/office/drawing/2014/main" id="{86465FF3-65EF-CDAB-0CDD-D841DA94D42E}"/>
              </a:ext>
            </a:extLst>
          </p:cNvPr>
          <p:cNvSpPr txBox="1">
            <a:spLocks noChangeArrowheads="1"/>
          </p:cNvSpPr>
          <p:nvPr/>
        </p:nvSpPr>
        <p:spPr bwMode="auto">
          <a:xfrm>
            <a:off x="2335948" y="6520979"/>
            <a:ext cx="3099435" cy="1396921"/>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8000"/>
              </a:lnSpc>
              <a:spcAft>
                <a:spcPts val="600"/>
              </a:spcAft>
              <a:buNone/>
            </a:pPr>
            <a:r>
              <a:rPr lang="en-US" sz="18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719-599-5031</a:t>
            </a:r>
            <a:endParaRPr lang="en-US" sz="10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8000"/>
              </a:lnSpc>
              <a:spcAft>
                <a:spcPts val="600"/>
              </a:spcAft>
              <a:buNone/>
            </a:pPr>
            <a:r>
              <a:rPr lang="en-US" sz="18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2650 Parish View</a:t>
            </a:r>
            <a:br>
              <a:rPr lang="en-US" sz="18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8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Colorado Springs, CO 80919</a:t>
            </a:r>
            <a:endParaRPr lang="en-US" sz="10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8000"/>
              </a:lnSpc>
              <a:spcAft>
                <a:spcPts val="600"/>
              </a:spcAft>
              <a:buNone/>
            </a:pPr>
            <a:endParaRPr lang="en-US" sz="10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1934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1C38E-2E75-2050-FF3B-68F6AA4ABA31}"/>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3CBBDEB-86E1-091B-4036-C0496D5EF3E8}"/>
              </a:ext>
            </a:extLst>
          </p:cNvPr>
          <p:cNvCxnSpPr>
            <a:cxnSpLocks/>
          </p:cNvCxnSpPr>
          <p:nvPr/>
        </p:nvCxnSpPr>
        <p:spPr>
          <a:xfrm>
            <a:off x="199505" y="7759834"/>
            <a:ext cx="11459095"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81E90F06-5603-D692-77B0-87714D47A890}"/>
              </a:ext>
            </a:extLst>
          </p:cNvPr>
          <p:cNvSpPr txBox="1"/>
          <p:nvPr/>
        </p:nvSpPr>
        <p:spPr>
          <a:xfrm>
            <a:off x="1769025" y="7017494"/>
            <a:ext cx="4465674" cy="584775"/>
          </a:xfrm>
          <a:prstGeom prst="rect">
            <a:avLst/>
          </a:prstGeom>
          <a:noFill/>
        </p:spPr>
        <p:txBody>
          <a:bodyPr wrap="square" rtlCol="0">
            <a:spAutoFit/>
          </a:bodyPr>
          <a:lstStyle/>
          <a:p>
            <a:pPr algn="ctr"/>
            <a:r>
              <a:rPr lang="en-US" sz="3200" b="1" dirty="0"/>
              <a:t>Entrance Procession</a:t>
            </a:r>
          </a:p>
        </p:txBody>
      </p:sp>
      <p:cxnSp>
        <p:nvCxnSpPr>
          <p:cNvPr id="8" name="Straight Arrow Connector 7">
            <a:extLst>
              <a:ext uri="{FF2B5EF4-FFF2-40B4-BE49-F238E27FC236}">
                <a16:creationId xmlns:a16="http://schemas.microsoft.com/office/drawing/2014/main" id="{70031D91-C3D2-3329-3BA0-1CDE579D8517}"/>
              </a:ext>
            </a:extLst>
          </p:cNvPr>
          <p:cNvCxnSpPr>
            <a:cxnSpLocks/>
          </p:cNvCxnSpPr>
          <p:nvPr/>
        </p:nvCxnSpPr>
        <p:spPr>
          <a:xfrm>
            <a:off x="166255" y="8293395"/>
            <a:ext cx="11492345" cy="0"/>
          </a:xfrm>
          <a:prstGeom prst="straightConnector1">
            <a:avLst/>
          </a:prstGeom>
          <a:ln w="101600">
            <a:solidFill>
              <a:srgbClr val="FF0000"/>
            </a:solidFill>
            <a:headEnd type="stealth"/>
            <a:tailEnd type="non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E08EF922-83BD-202E-9FA6-990182256089}"/>
              </a:ext>
            </a:extLst>
          </p:cNvPr>
          <p:cNvPicPr>
            <a:picLocks noChangeAspect="1"/>
          </p:cNvPicPr>
          <p:nvPr/>
        </p:nvPicPr>
        <p:blipFill>
          <a:blip r:embed="rId2"/>
          <a:srcRect l="17010" t="16667" r="21900"/>
          <a:stretch>
            <a:fillRect/>
          </a:stretch>
        </p:blipFill>
        <p:spPr>
          <a:xfrm>
            <a:off x="2937746" y="8489377"/>
            <a:ext cx="1607149" cy="1233183"/>
          </a:xfrm>
          <a:prstGeom prst="rect">
            <a:avLst/>
          </a:prstGeom>
        </p:spPr>
      </p:pic>
      <p:sp>
        <p:nvSpPr>
          <p:cNvPr id="10" name="TextBox 9">
            <a:extLst>
              <a:ext uri="{FF2B5EF4-FFF2-40B4-BE49-F238E27FC236}">
                <a16:creationId xmlns:a16="http://schemas.microsoft.com/office/drawing/2014/main" id="{E082DDB7-26F1-EA67-F4B3-374714712478}"/>
              </a:ext>
            </a:extLst>
          </p:cNvPr>
          <p:cNvSpPr txBox="1"/>
          <p:nvPr/>
        </p:nvSpPr>
        <p:spPr>
          <a:xfrm>
            <a:off x="4693613" y="806692"/>
            <a:ext cx="2496748" cy="3970318"/>
          </a:xfrm>
          <a:prstGeom prst="rect">
            <a:avLst/>
          </a:prstGeom>
          <a:solidFill>
            <a:schemeClr val="accent4">
              <a:lumMod val="20000"/>
              <a:lumOff val="80000"/>
            </a:schemeClr>
          </a:solidFill>
          <a:ln w="9525">
            <a:solidFill>
              <a:schemeClr val="tx1"/>
            </a:solidFill>
          </a:ln>
        </p:spPr>
        <p:txBody>
          <a:bodyPr wrap="square" rtlCol="0">
            <a:spAutoFit/>
          </a:bodyPr>
          <a:lstStyle/>
          <a:p>
            <a:pPr lvl="0"/>
            <a:r>
              <a:rPr lang="en-US" sz="1200" u="sng" dirty="0"/>
              <a:t>Entrance Procession</a:t>
            </a:r>
          </a:p>
          <a:p>
            <a:pPr marL="117475" lvl="1" indent="-117475">
              <a:buFont typeface="Arial" panose="020B0604020202020204" pitchFamily="34" charset="0"/>
              <a:buChar char="•"/>
            </a:pPr>
            <a:r>
              <a:rPr lang="en-US" sz="1200" dirty="0"/>
              <a:t>The assembly that God called together rises and begins to sing.  Many voices make one beautiful sound; the voice of the Church echoes the hymn sung eternally in the halls of heaven.  We enter into the Heavenly Liturgy.</a:t>
            </a:r>
          </a:p>
          <a:p>
            <a:pPr marL="117475" lvl="1" indent="-117475">
              <a:buFont typeface="Arial" panose="020B0604020202020204" pitchFamily="34" charset="0"/>
              <a:buChar char="•"/>
            </a:pPr>
            <a:r>
              <a:rPr lang="en-US" sz="1200" dirty="0"/>
              <a:t>The ministers and the priest follow the cross, dressed in different robes signifying different roles.  Some carry flames, some incense, the deacon carries the Book of Gospels to the altar of sacrifice.</a:t>
            </a:r>
          </a:p>
          <a:p>
            <a:pPr marL="117475" lvl="1" indent="-117475">
              <a:buFont typeface="Arial" panose="020B0604020202020204" pitchFamily="34" charset="0"/>
              <a:buChar char="•"/>
            </a:pPr>
            <a:r>
              <a:rPr lang="en-US" sz="1200" dirty="0"/>
              <a:t>The priest culminates the procession making visible and concrete what earthly eyes cannot see, namely Christ himself coming into the midst of His people to lead them in prayer.</a:t>
            </a:r>
          </a:p>
        </p:txBody>
      </p:sp>
      <p:grpSp>
        <p:nvGrpSpPr>
          <p:cNvPr id="13" name="Group 12">
            <a:extLst>
              <a:ext uri="{FF2B5EF4-FFF2-40B4-BE49-F238E27FC236}">
                <a16:creationId xmlns:a16="http://schemas.microsoft.com/office/drawing/2014/main" id="{70FC73A7-5BAA-B2AF-EEFD-00BAB2631ADC}"/>
              </a:ext>
            </a:extLst>
          </p:cNvPr>
          <p:cNvGrpSpPr/>
          <p:nvPr/>
        </p:nvGrpSpPr>
        <p:grpSpPr>
          <a:xfrm>
            <a:off x="818148" y="4285967"/>
            <a:ext cx="3775716" cy="2824546"/>
            <a:chOff x="4529014" y="768227"/>
            <a:chExt cx="4734063" cy="3600346"/>
          </a:xfrm>
        </p:grpSpPr>
        <p:pic>
          <p:nvPicPr>
            <p:cNvPr id="14" name="Picture 13" descr="A drawing of a temple&#10;&#10;AI-generated content may be incorrect.">
              <a:extLst>
                <a:ext uri="{FF2B5EF4-FFF2-40B4-BE49-F238E27FC236}">
                  <a16:creationId xmlns:a16="http://schemas.microsoft.com/office/drawing/2014/main" id="{FE002921-86D3-D136-B107-349CE1387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014" y="768227"/>
              <a:ext cx="4620846" cy="2425944"/>
            </a:xfrm>
            <a:prstGeom prst="rect">
              <a:avLst/>
            </a:prstGeom>
          </p:spPr>
        </p:pic>
        <p:sp>
          <p:nvSpPr>
            <p:cNvPr id="15" name="TextBox 14">
              <a:extLst>
                <a:ext uri="{FF2B5EF4-FFF2-40B4-BE49-F238E27FC236}">
                  <a16:creationId xmlns:a16="http://schemas.microsoft.com/office/drawing/2014/main" id="{65F7A249-524B-C9FB-CA43-F9E25B48CF33}"/>
                </a:ext>
              </a:extLst>
            </p:cNvPr>
            <p:cNvSpPr txBox="1"/>
            <p:nvPr/>
          </p:nvSpPr>
          <p:spPr>
            <a:xfrm>
              <a:off x="4556231" y="3217615"/>
              <a:ext cx="4706846" cy="1150958"/>
            </a:xfrm>
            <a:prstGeom prst="rect">
              <a:avLst/>
            </a:prstGeom>
            <a:noFill/>
          </p:spPr>
          <p:txBody>
            <a:bodyPr wrap="none" rtlCol="0">
              <a:spAutoFit/>
            </a:bodyPr>
            <a:lstStyle/>
            <a:p>
              <a:pPr algn="ctr"/>
              <a:r>
                <a:rPr lang="en-US" sz="1400" dirty="0"/>
                <a:t>The people stood as Moses Enters </a:t>
              </a:r>
              <a:br>
                <a:rPr lang="en-US" sz="1400" dirty="0"/>
              </a:br>
              <a:r>
                <a:rPr lang="en-US" sz="1400" dirty="0"/>
                <a:t>Tabernacle to Meet YHWH  </a:t>
              </a:r>
            </a:p>
            <a:p>
              <a:pPr algn="ctr"/>
              <a:r>
                <a:rPr lang="en-US" sz="1200" dirty="0"/>
                <a:t>- Ex 33:9-11</a:t>
              </a:r>
              <a:endParaRPr lang="en-US" sz="1400" dirty="0"/>
            </a:p>
          </p:txBody>
        </p:sp>
      </p:grpSp>
      <p:grpSp>
        <p:nvGrpSpPr>
          <p:cNvPr id="16" name="Group 15">
            <a:extLst>
              <a:ext uri="{FF2B5EF4-FFF2-40B4-BE49-F238E27FC236}">
                <a16:creationId xmlns:a16="http://schemas.microsoft.com/office/drawing/2014/main" id="{07F3D69C-85EA-26BF-9B34-4E883A2C8A20}"/>
              </a:ext>
            </a:extLst>
          </p:cNvPr>
          <p:cNvGrpSpPr/>
          <p:nvPr/>
        </p:nvGrpSpPr>
        <p:grpSpPr>
          <a:xfrm>
            <a:off x="1381496" y="802106"/>
            <a:ext cx="2644215" cy="3071422"/>
            <a:chOff x="-41270" y="2596152"/>
            <a:chExt cx="3304999" cy="3424734"/>
          </a:xfrm>
        </p:grpSpPr>
        <p:pic>
          <p:nvPicPr>
            <p:cNvPr id="17" name="Picture 16">
              <a:extLst>
                <a:ext uri="{FF2B5EF4-FFF2-40B4-BE49-F238E27FC236}">
                  <a16:creationId xmlns:a16="http://schemas.microsoft.com/office/drawing/2014/main" id="{E7320587-C48D-66B0-B22F-02FAF64B3B65}"/>
                </a:ext>
              </a:extLst>
            </p:cNvPr>
            <p:cNvPicPr>
              <a:picLocks noChangeAspect="1"/>
            </p:cNvPicPr>
            <p:nvPr/>
          </p:nvPicPr>
          <p:blipFill>
            <a:blip r:embed="rId4"/>
            <a:stretch>
              <a:fillRect/>
            </a:stretch>
          </p:blipFill>
          <p:spPr>
            <a:xfrm>
              <a:off x="-41270" y="2596152"/>
              <a:ext cx="3304999" cy="2478746"/>
            </a:xfrm>
            <a:prstGeom prst="rect">
              <a:avLst/>
            </a:prstGeom>
          </p:spPr>
        </p:pic>
        <p:sp>
          <p:nvSpPr>
            <p:cNvPr id="18" name="TextBox 17">
              <a:extLst>
                <a:ext uri="{FF2B5EF4-FFF2-40B4-BE49-F238E27FC236}">
                  <a16:creationId xmlns:a16="http://schemas.microsoft.com/office/drawing/2014/main" id="{9DB4BBEF-D16D-9696-2924-76D97CC81681}"/>
                </a:ext>
              </a:extLst>
            </p:cNvPr>
            <p:cNvSpPr txBox="1"/>
            <p:nvPr/>
          </p:nvSpPr>
          <p:spPr>
            <a:xfrm>
              <a:off x="278262" y="5128460"/>
              <a:ext cx="2832924" cy="892426"/>
            </a:xfrm>
            <a:prstGeom prst="rect">
              <a:avLst/>
            </a:prstGeom>
            <a:noFill/>
          </p:spPr>
          <p:txBody>
            <a:bodyPr wrap="none" rtlCol="0">
              <a:spAutoFit/>
            </a:bodyPr>
            <a:lstStyle/>
            <a:p>
              <a:pPr algn="ctr"/>
              <a:r>
                <a:rPr lang="en-US" sz="1400" dirty="0"/>
                <a:t>Jesus enters Jerusalem </a:t>
              </a:r>
              <a:br>
                <a:rPr lang="en-US" sz="1400" dirty="0"/>
              </a:br>
              <a:r>
                <a:rPr lang="en-US" sz="1400" dirty="0"/>
                <a:t>on Palm Sunday  </a:t>
              </a:r>
            </a:p>
            <a:p>
              <a:pPr algn="ctr"/>
              <a:r>
                <a:rPr lang="en-US" sz="1200" dirty="0"/>
                <a:t>- Luke 19:28-40</a:t>
              </a:r>
              <a:endParaRPr lang="en-US" sz="1400" dirty="0"/>
            </a:p>
          </p:txBody>
        </p:sp>
      </p:grpSp>
      <p:sp>
        <p:nvSpPr>
          <p:cNvPr id="34" name="TextBox 33">
            <a:extLst>
              <a:ext uri="{FF2B5EF4-FFF2-40B4-BE49-F238E27FC236}">
                <a16:creationId xmlns:a16="http://schemas.microsoft.com/office/drawing/2014/main" id="{667230D8-27AA-DEA0-D41E-3B1237B84AF8}"/>
              </a:ext>
            </a:extLst>
          </p:cNvPr>
          <p:cNvSpPr txBox="1"/>
          <p:nvPr/>
        </p:nvSpPr>
        <p:spPr>
          <a:xfrm>
            <a:off x="1459092" y="7955816"/>
            <a:ext cx="5133237" cy="584775"/>
          </a:xfrm>
          <a:prstGeom prst="rect">
            <a:avLst/>
          </a:prstGeom>
          <a:solidFill>
            <a:schemeClr val="bg1"/>
          </a:solidFill>
          <a:ln>
            <a:solidFill>
              <a:schemeClr val="tx1"/>
            </a:solidFill>
          </a:ln>
        </p:spPr>
        <p:txBody>
          <a:bodyPr wrap="square" rtlCol="0">
            <a:spAutoFit/>
          </a:bodyPr>
          <a:lstStyle/>
          <a:p>
            <a:pPr algn="ctr"/>
            <a:r>
              <a:rPr lang="en-US" sz="3200" b="1" i="1" dirty="0"/>
              <a:t>INTRODUCTORY  RITES</a:t>
            </a:r>
            <a:r>
              <a:rPr lang="en-US" sz="1400" dirty="0"/>
              <a:t> </a:t>
            </a:r>
          </a:p>
        </p:txBody>
      </p:sp>
      <p:sp>
        <p:nvSpPr>
          <p:cNvPr id="35" name="TextBox 34">
            <a:extLst>
              <a:ext uri="{FF2B5EF4-FFF2-40B4-BE49-F238E27FC236}">
                <a16:creationId xmlns:a16="http://schemas.microsoft.com/office/drawing/2014/main" id="{5A35D31D-F1FC-BCCA-50D6-42BC4FF6704C}"/>
              </a:ext>
            </a:extLst>
          </p:cNvPr>
          <p:cNvSpPr txBox="1"/>
          <p:nvPr/>
        </p:nvSpPr>
        <p:spPr>
          <a:xfrm>
            <a:off x="814647" y="352661"/>
            <a:ext cx="6210098"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Introductory Rites (We gather as God’s people before His throne in heaven)</a:t>
            </a:r>
          </a:p>
        </p:txBody>
      </p:sp>
      <p:sp>
        <p:nvSpPr>
          <p:cNvPr id="2" name="TextBox 1">
            <a:extLst>
              <a:ext uri="{FF2B5EF4-FFF2-40B4-BE49-F238E27FC236}">
                <a16:creationId xmlns:a16="http://schemas.microsoft.com/office/drawing/2014/main" id="{4F7990B4-D660-FC5D-7A5D-A123A48322F6}"/>
              </a:ext>
            </a:extLst>
          </p:cNvPr>
          <p:cNvSpPr txBox="1"/>
          <p:nvPr/>
        </p:nvSpPr>
        <p:spPr>
          <a:xfrm>
            <a:off x="502920" y="9555480"/>
            <a:ext cx="390698"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4185622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5AF5C-A87D-99E8-9692-14984277366B}"/>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3204018-82B1-5A8B-267D-145E2D137C66}"/>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884F41D-7FB8-14DB-BABB-B1D2752A5F42}"/>
              </a:ext>
            </a:extLst>
          </p:cNvPr>
          <p:cNvSpPr txBox="1"/>
          <p:nvPr/>
        </p:nvSpPr>
        <p:spPr>
          <a:xfrm>
            <a:off x="1660217" y="7017493"/>
            <a:ext cx="4465674" cy="584775"/>
          </a:xfrm>
          <a:prstGeom prst="rect">
            <a:avLst/>
          </a:prstGeom>
          <a:noFill/>
        </p:spPr>
        <p:txBody>
          <a:bodyPr wrap="square" rtlCol="0">
            <a:spAutoFit/>
          </a:bodyPr>
          <a:lstStyle/>
          <a:p>
            <a:pPr algn="ctr"/>
            <a:r>
              <a:rPr lang="en-US" sz="3200" b="1" dirty="0"/>
              <a:t>Kiss of Altar</a:t>
            </a:r>
          </a:p>
        </p:txBody>
      </p:sp>
      <p:cxnSp>
        <p:nvCxnSpPr>
          <p:cNvPr id="8" name="Straight Arrow Connector 7">
            <a:extLst>
              <a:ext uri="{FF2B5EF4-FFF2-40B4-BE49-F238E27FC236}">
                <a16:creationId xmlns:a16="http://schemas.microsoft.com/office/drawing/2014/main" id="{CA314723-A29F-1FDB-0901-278D62CF4974}"/>
              </a:ext>
            </a:extLst>
          </p:cNvPr>
          <p:cNvCxnSpPr>
            <a:cxnSpLocks/>
          </p:cNvCxnSpPr>
          <p:nvPr/>
        </p:nvCxnSpPr>
        <p:spPr>
          <a:xfrm>
            <a:off x="-3886200" y="8293395"/>
            <a:ext cx="15544800" cy="0"/>
          </a:xfrm>
          <a:prstGeom prst="straightConnector1">
            <a:avLst/>
          </a:prstGeom>
          <a:ln w="101600">
            <a:solidFill>
              <a:srgbClr val="FF0000"/>
            </a:solidFill>
            <a:headEnd type="stealth"/>
            <a:tailEnd type="non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7AFDC821-1B47-2167-A4B7-80276C1628CC}"/>
              </a:ext>
            </a:extLst>
          </p:cNvPr>
          <p:cNvPicPr>
            <a:picLocks noChangeAspect="1"/>
          </p:cNvPicPr>
          <p:nvPr/>
        </p:nvPicPr>
        <p:blipFill>
          <a:blip r:embed="rId2"/>
          <a:srcRect l="39335" t="20712" r="42554" b="48732"/>
          <a:stretch>
            <a:fillRect/>
          </a:stretch>
        </p:blipFill>
        <p:spPr>
          <a:xfrm>
            <a:off x="3293038" y="8489376"/>
            <a:ext cx="1248388" cy="1184788"/>
          </a:xfrm>
          <a:prstGeom prst="rect">
            <a:avLst/>
          </a:prstGeom>
        </p:spPr>
      </p:pic>
      <p:sp>
        <p:nvSpPr>
          <p:cNvPr id="10" name="TextBox 9">
            <a:extLst>
              <a:ext uri="{FF2B5EF4-FFF2-40B4-BE49-F238E27FC236}">
                <a16:creationId xmlns:a16="http://schemas.microsoft.com/office/drawing/2014/main" id="{469528D1-FD15-E85B-E507-3A7E3D084547}"/>
              </a:ext>
            </a:extLst>
          </p:cNvPr>
          <p:cNvSpPr txBox="1"/>
          <p:nvPr/>
        </p:nvSpPr>
        <p:spPr>
          <a:xfrm>
            <a:off x="871128" y="1000362"/>
            <a:ext cx="2552784" cy="4154984"/>
          </a:xfrm>
          <a:prstGeom prst="rect">
            <a:avLst/>
          </a:prstGeom>
          <a:solidFill>
            <a:schemeClr val="accent4">
              <a:lumMod val="20000"/>
              <a:lumOff val="80000"/>
            </a:schemeClr>
          </a:solidFill>
          <a:ln w="9525">
            <a:solidFill>
              <a:schemeClr val="tx1"/>
            </a:solidFill>
          </a:ln>
        </p:spPr>
        <p:txBody>
          <a:bodyPr wrap="square" rtlCol="0">
            <a:spAutoFit/>
          </a:bodyPr>
          <a:lstStyle/>
          <a:p>
            <a:pPr lvl="0"/>
            <a:r>
              <a:rPr lang="en-US" sz="1200" u="sng" dirty="0"/>
              <a:t>Entrance Procession – Kissing the Altar</a:t>
            </a:r>
          </a:p>
          <a:p>
            <a:pPr marL="117475" lvl="1" indent="-117475">
              <a:buFont typeface="Arial" panose="020B0604020202020204" pitchFamily="34" charset="0"/>
              <a:buChar char="•"/>
            </a:pPr>
            <a:r>
              <a:rPr lang="en-US" sz="1200" dirty="0"/>
              <a:t>The priest and the deacon kiss the altar which represents the victim as well as the place of sacrifice.</a:t>
            </a:r>
          </a:p>
          <a:p>
            <a:pPr marL="117475" lvl="1" indent="-117475">
              <a:buFont typeface="Arial" panose="020B0604020202020204" pitchFamily="34" charset="0"/>
              <a:buChar char="•"/>
            </a:pPr>
            <a:r>
              <a:rPr lang="en-US" sz="1200" dirty="0"/>
              <a:t>T</a:t>
            </a:r>
            <a:r>
              <a:rPr lang="en-US" sz="1200" u="sng" dirty="0"/>
              <a:t>he </a:t>
            </a:r>
            <a:r>
              <a:rPr lang="en-US" sz="1200" dirty="0"/>
              <a:t>priest reverences  the altar:</a:t>
            </a:r>
          </a:p>
          <a:p>
            <a:pPr marL="285750" lvl="1" indent="-171450">
              <a:buFont typeface="+mj-lt"/>
              <a:buAutoNum type="arabicPeriod"/>
            </a:pPr>
            <a:r>
              <a:rPr lang="en-US" sz="1200" dirty="0"/>
              <a:t>As the vessel that brings us our crucified Lord.</a:t>
            </a:r>
          </a:p>
          <a:p>
            <a:pPr marL="285750" lvl="1" indent="-171450">
              <a:buFont typeface="+mj-lt"/>
              <a:buAutoNum type="arabicPeriod"/>
            </a:pPr>
            <a:r>
              <a:rPr lang="en-US" sz="1200" dirty="0"/>
              <a:t>As Christ Himself, who is the “stone rejected by the builders that becomes the cornerstone.” –Matthew 21:42</a:t>
            </a:r>
          </a:p>
          <a:p>
            <a:pPr marL="285750" lvl="1" indent="-171450">
              <a:buFont typeface="+mj-lt"/>
              <a:buAutoNum type="arabicPeriod"/>
            </a:pPr>
            <a:r>
              <a:rPr lang="en-US" sz="1200" dirty="0"/>
              <a:t>As a symbol of reverence to martyrs for the faith. A relic of a saint (martyr?) is often contained in the altar (or in a stone) near its front edge.</a:t>
            </a:r>
          </a:p>
          <a:p>
            <a:pPr marL="285750" lvl="1" indent="-171450">
              <a:buFont typeface="+mj-lt"/>
              <a:buAutoNum type="arabicPeriod"/>
            </a:pPr>
            <a:r>
              <a:rPr lang="en-US" sz="1200" dirty="0"/>
              <a:t>As a sign of his own unworthiness.</a:t>
            </a:r>
          </a:p>
          <a:p>
            <a:pPr marL="285750" lvl="1" indent="-171450">
              <a:buFont typeface="+mj-lt"/>
              <a:buAutoNum type="arabicPeriod"/>
            </a:pPr>
            <a:r>
              <a:rPr lang="en-US" sz="1200" dirty="0"/>
              <a:t>As a reminder to lay down his own life for his flock, like his Good Master.</a:t>
            </a:r>
          </a:p>
        </p:txBody>
      </p:sp>
      <p:grpSp>
        <p:nvGrpSpPr>
          <p:cNvPr id="19" name="Group 18">
            <a:extLst>
              <a:ext uri="{FF2B5EF4-FFF2-40B4-BE49-F238E27FC236}">
                <a16:creationId xmlns:a16="http://schemas.microsoft.com/office/drawing/2014/main" id="{3BB2D9D8-1235-7FA9-0080-26422ECE1596}"/>
              </a:ext>
            </a:extLst>
          </p:cNvPr>
          <p:cNvGrpSpPr/>
          <p:nvPr/>
        </p:nvGrpSpPr>
        <p:grpSpPr>
          <a:xfrm>
            <a:off x="3973486" y="4326028"/>
            <a:ext cx="3216445" cy="3259615"/>
            <a:chOff x="11173002" y="2747473"/>
            <a:chExt cx="2617042" cy="2861197"/>
          </a:xfrm>
        </p:grpSpPr>
        <p:pic>
          <p:nvPicPr>
            <p:cNvPr id="20" name="Picture 19">
              <a:extLst>
                <a:ext uri="{FF2B5EF4-FFF2-40B4-BE49-F238E27FC236}">
                  <a16:creationId xmlns:a16="http://schemas.microsoft.com/office/drawing/2014/main" id="{CE2DA75F-EC24-3F01-116B-D7763AE826BE}"/>
                </a:ext>
              </a:extLst>
            </p:cNvPr>
            <p:cNvPicPr>
              <a:picLocks noChangeAspect="1"/>
            </p:cNvPicPr>
            <p:nvPr/>
          </p:nvPicPr>
          <p:blipFill>
            <a:blip r:embed="rId3"/>
            <a:stretch>
              <a:fillRect/>
            </a:stretch>
          </p:blipFill>
          <p:spPr>
            <a:xfrm>
              <a:off x="11173002" y="2747473"/>
              <a:ext cx="2617042" cy="1917437"/>
            </a:xfrm>
            <a:prstGeom prst="rect">
              <a:avLst/>
            </a:prstGeom>
          </p:spPr>
        </p:pic>
        <p:sp>
          <p:nvSpPr>
            <p:cNvPr id="21" name="TextBox 20">
              <a:extLst>
                <a:ext uri="{FF2B5EF4-FFF2-40B4-BE49-F238E27FC236}">
                  <a16:creationId xmlns:a16="http://schemas.microsoft.com/office/drawing/2014/main" id="{48E47ED8-9463-10F0-720D-A254D885E198}"/>
                </a:ext>
              </a:extLst>
            </p:cNvPr>
            <p:cNvSpPr txBox="1"/>
            <p:nvPr/>
          </p:nvSpPr>
          <p:spPr>
            <a:xfrm>
              <a:off x="11449465" y="4642451"/>
              <a:ext cx="2125094" cy="966219"/>
            </a:xfrm>
            <a:prstGeom prst="rect">
              <a:avLst/>
            </a:prstGeom>
            <a:noFill/>
          </p:spPr>
          <p:txBody>
            <a:bodyPr wrap="none" rtlCol="0">
              <a:spAutoFit/>
            </a:bodyPr>
            <a:lstStyle/>
            <a:p>
              <a:pPr algn="ctr"/>
              <a:r>
                <a:rPr lang="en-US" sz="1400" dirty="0"/>
                <a:t>Kiss (of betrothal)</a:t>
              </a:r>
              <a:br>
                <a:rPr lang="en-US" sz="1400" dirty="0"/>
              </a:br>
              <a:r>
                <a:rPr lang="en-US" sz="1400" dirty="0"/>
                <a:t>“No greater Love…”</a:t>
              </a:r>
            </a:p>
            <a:p>
              <a:pPr algn="ctr"/>
              <a:r>
                <a:rPr lang="en-US" sz="1200" dirty="0"/>
                <a:t> -Jn 15:13</a:t>
              </a:r>
            </a:p>
          </p:txBody>
        </p:sp>
      </p:grpSp>
      <p:grpSp>
        <p:nvGrpSpPr>
          <p:cNvPr id="22" name="Group 21">
            <a:extLst>
              <a:ext uri="{FF2B5EF4-FFF2-40B4-BE49-F238E27FC236}">
                <a16:creationId xmlns:a16="http://schemas.microsoft.com/office/drawing/2014/main" id="{6651004F-B807-3EFA-B3A5-AB98FC058FA0}"/>
              </a:ext>
            </a:extLst>
          </p:cNvPr>
          <p:cNvGrpSpPr/>
          <p:nvPr/>
        </p:nvGrpSpPr>
        <p:grpSpPr>
          <a:xfrm>
            <a:off x="3965890" y="997519"/>
            <a:ext cx="2935383" cy="3382311"/>
            <a:chOff x="5128948" y="-87742"/>
            <a:chExt cx="2946021" cy="3338210"/>
          </a:xfrm>
        </p:grpSpPr>
        <p:sp>
          <p:nvSpPr>
            <p:cNvPr id="23" name="TextBox 22">
              <a:extLst>
                <a:ext uri="{FF2B5EF4-FFF2-40B4-BE49-F238E27FC236}">
                  <a16:creationId xmlns:a16="http://schemas.microsoft.com/office/drawing/2014/main" id="{C612E41A-7070-E4AE-2979-5DC9713B8AE5}"/>
                </a:ext>
              </a:extLst>
            </p:cNvPr>
            <p:cNvSpPr txBox="1"/>
            <p:nvPr/>
          </p:nvSpPr>
          <p:spPr>
            <a:xfrm>
              <a:off x="5128948" y="2279871"/>
              <a:ext cx="2946021" cy="970597"/>
            </a:xfrm>
            <a:prstGeom prst="rect">
              <a:avLst/>
            </a:prstGeom>
            <a:noFill/>
          </p:spPr>
          <p:txBody>
            <a:bodyPr wrap="none" rtlCol="0">
              <a:spAutoFit/>
            </a:bodyPr>
            <a:lstStyle/>
            <a:p>
              <a:pPr algn="ctr"/>
              <a:r>
                <a:rPr lang="en-US" sz="1400" dirty="0"/>
                <a:t>“Judas, do you betray me</a:t>
              </a:r>
            </a:p>
            <a:p>
              <a:pPr algn="ctr"/>
              <a:r>
                <a:rPr lang="en-US" sz="1400" dirty="0"/>
                <a:t>with a kiss” </a:t>
              </a:r>
            </a:p>
            <a:p>
              <a:pPr algn="ctr"/>
              <a:r>
                <a:rPr lang="en-US" sz="1200" dirty="0"/>
                <a:t>- Luke 22:48</a:t>
              </a:r>
            </a:p>
          </p:txBody>
        </p:sp>
        <p:pic>
          <p:nvPicPr>
            <p:cNvPr id="24" name="Picture 23">
              <a:extLst>
                <a:ext uri="{FF2B5EF4-FFF2-40B4-BE49-F238E27FC236}">
                  <a16:creationId xmlns:a16="http://schemas.microsoft.com/office/drawing/2014/main" id="{92DD84D2-4715-9643-776D-3B9800BA8883}"/>
                </a:ext>
              </a:extLst>
            </p:cNvPr>
            <p:cNvPicPr>
              <a:picLocks noChangeAspect="1"/>
            </p:cNvPicPr>
            <p:nvPr/>
          </p:nvPicPr>
          <p:blipFill>
            <a:blip r:embed="rId4"/>
            <a:srcRect l="13980" t="20961" r="55372" b="27828"/>
            <a:stretch>
              <a:fillRect/>
            </a:stretch>
          </p:blipFill>
          <p:spPr>
            <a:xfrm>
              <a:off x="5661571" y="-87742"/>
              <a:ext cx="1861450" cy="2381665"/>
            </a:xfrm>
            <a:prstGeom prst="rect">
              <a:avLst/>
            </a:prstGeom>
          </p:spPr>
        </p:pic>
      </p:grpSp>
      <p:sp>
        <p:nvSpPr>
          <p:cNvPr id="12" name="TextBox 11">
            <a:extLst>
              <a:ext uri="{FF2B5EF4-FFF2-40B4-BE49-F238E27FC236}">
                <a16:creationId xmlns:a16="http://schemas.microsoft.com/office/drawing/2014/main" id="{C6665C02-4295-412C-C6F6-AAFA47124264}"/>
              </a:ext>
            </a:extLst>
          </p:cNvPr>
          <p:cNvSpPr txBox="1"/>
          <p:nvPr/>
        </p:nvSpPr>
        <p:spPr>
          <a:xfrm>
            <a:off x="1459092" y="7955816"/>
            <a:ext cx="5133237" cy="584775"/>
          </a:xfrm>
          <a:prstGeom prst="rect">
            <a:avLst/>
          </a:prstGeom>
          <a:solidFill>
            <a:schemeClr val="bg1"/>
          </a:solidFill>
          <a:ln>
            <a:solidFill>
              <a:schemeClr val="tx1"/>
            </a:solidFill>
          </a:ln>
        </p:spPr>
        <p:txBody>
          <a:bodyPr wrap="square" rtlCol="0">
            <a:spAutoFit/>
          </a:bodyPr>
          <a:lstStyle/>
          <a:p>
            <a:pPr algn="ctr"/>
            <a:r>
              <a:rPr lang="en-US" sz="3200" b="1" i="1" dirty="0"/>
              <a:t>INTRODUCTORY  RITES</a:t>
            </a:r>
            <a:r>
              <a:rPr lang="en-US" sz="1400" dirty="0"/>
              <a:t> </a:t>
            </a:r>
          </a:p>
        </p:txBody>
      </p:sp>
      <p:sp>
        <p:nvSpPr>
          <p:cNvPr id="31" name="TextBox 30">
            <a:extLst>
              <a:ext uri="{FF2B5EF4-FFF2-40B4-BE49-F238E27FC236}">
                <a16:creationId xmlns:a16="http://schemas.microsoft.com/office/drawing/2014/main" id="{448AF76F-7A48-2BE6-1E8B-D54630BF6C6A}"/>
              </a:ext>
            </a:extLst>
          </p:cNvPr>
          <p:cNvSpPr txBox="1"/>
          <p:nvPr/>
        </p:nvSpPr>
        <p:spPr>
          <a:xfrm>
            <a:off x="814647" y="352661"/>
            <a:ext cx="6210098"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Introductory Rites (We gather as God’s people before His throne in heaven)</a:t>
            </a:r>
          </a:p>
        </p:txBody>
      </p:sp>
      <p:sp>
        <p:nvSpPr>
          <p:cNvPr id="3" name="TextBox 2">
            <a:extLst>
              <a:ext uri="{FF2B5EF4-FFF2-40B4-BE49-F238E27FC236}">
                <a16:creationId xmlns:a16="http://schemas.microsoft.com/office/drawing/2014/main" id="{CA4A06F7-C8E8-6C31-308A-F0F721E123D6}"/>
              </a:ext>
            </a:extLst>
          </p:cNvPr>
          <p:cNvSpPr txBox="1"/>
          <p:nvPr/>
        </p:nvSpPr>
        <p:spPr>
          <a:xfrm>
            <a:off x="6949440" y="9349740"/>
            <a:ext cx="390698" cy="369332"/>
          </a:xfrm>
          <a:prstGeom prst="rect">
            <a:avLst/>
          </a:prstGeom>
          <a:noFill/>
        </p:spPr>
        <p:txBody>
          <a:bodyPr wrap="square" rtlCol="0">
            <a:spAutoFit/>
          </a:bodyPr>
          <a:lstStyle/>
          <a:p>
            <a:r>
              <a:rPr lang="en-US" dirty="0"/>
              <a:t>2</a:t>
            </a:r>
          </a:p>
        </p:txBody>
      </p:sp>
    </p:spTree>
    <p:extLst>
      <p:ext uri="{BB962C8B-B14F-4D97-AF65-F5344CB8AC3E}">
        <p14:creationId xmlns:p14="http://schemas.microsoft.com/office/powerpoint/2010/main" val="4254079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7969A-EE2B-1858-4736-F495C3961E26}"/>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E3651FC-AA13-0831-7CE2-A4E51C97DF29}"/>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00183B28-ECB8-C03F-4E48-5DABD4CA2124}"/>
              </a:ext>
            </a:extLst>
          </p:cNvPr>
          <p:cNvSpPr txBox="1"/>
          <p:nvPr/>
        </p:nvSpPr>
        <p:spPr>
          <a:xfrm>
            <a:off x="1962675" y="7017493"/>
            <a:ext cx="4465674" cy="584775"/>
          </a:xfrm>
          <a:prstGeom prst="rect">
            <a:avLst/>
          </a:prstGeom>
          <a:noFill/>
        </p:spPr>
        <p:txBody>
          <a:bodyPr wrap="square" rtlCol="0">
            <a:spAutoFit/>
          </a:bodyPr>
          <a:lstStyle/>
          <a:p>
            <a:pPr algn="ctr"/>
            <a:r>
              <a:rPr lang="en-US" sz="3200" b="1" dirty="0"/>
              <a:t>Sign of the Cross</a:t>
            </a:r>
          </a:p>
        </p:txBody>
      </p:sp>
      <p:cxnSp>
        <p:nvCxnSpPr>
          <p:cNvPr id="8" name="Straight Arrow Connector 7">
            <a:extLst>
              <a:ext uri="{FF2B5EF4-FFF2-40B4-BE49-F238E27FC236}">
                <a16:creationId xmlns:a16="http://schemas.microsoft.com/office/drawing/2014/main" id="{2494B28B-83B0-A4EA-88F3-B47DDDE7C343}"/>
              </a:ext>
            </a:extLst>
          </p:cNvPr>
          <p:cNvCxnSpPr>
            <a:cxnSpLocks/>
          </p:cNvCxnSpPr>
          <p:nvPr/>
        </p:nvCxnSpPr>
        <p:spPr>
          <a:xfrm>
            <a:off x="-3886200" y="8293395"/>
            <a:ext cx="15544800" cy="0"/>
          </a:xfrm>
          <a:prstGeom prst="straightConnector1">
            <a:avLst/>
          </a:prstGeom>
          <a:ln w="101600">
            <a:solidFill>
              <a:srgbClr val="FF0000"/>
            </a:solidFill>
            <a:headEnd type="stealth"/>
            <a:tailEnd type="non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57919CA5-829B-F0F6-200F-4D4D577351E5}"/>
              </a:ext>
            </a:extLst>
          </p:cNvPr>
          <p:cNvPicPr>
            <a:picLocks noChangeAspect="1"/>
          </p:cNvPicPr>
          <p:nvPr/>
        </p:nvPicPr>
        <p:blipFill>
          <a:blip r:embed="rId2"/>
          <a:srcRect l="44800" t="11333" r="33600" b="54533"/>
          <a:stretch>
            <a:fillRect/>
          </a:stretch>
        </p:blipFill>
        <p:spPr>
          <a:xfrm>
            <a:off x="3356116" y="8489377"/>
            <a:ext cx="1346275" cy="1196689"/>
          </a:xfrm>
          <a:prstGeom prst="rect">
            <a:avLst/>
          </a:prstGeom>
        </p:spPr>
      </p:pic>
      <p:sp>
        <p:nvSpPr>
          <p:cNvPr id="11" name="TextBox 10">
            <a:extLst>
              <a:ext uri="{FF2B5EF4-FFF2-40B4-BE49-F238E27FC236}">
                <a16:creationId xmlns:a16="http://schemas.microsoft.com/office/drawing/2014/main" id="{9239A2B5-E978-4408-1BCB-8C808A604F7D}"/>
              </a:ext>
            </a:extLst>
          </p:cNvPr>
          <p:cNvSpPr txBox="1"/>
          <p:nvPr/>
        </p:nvSpPr>
        <p:spPr>
          <a:xfrm>
            <a:off x="4564586" y="904301"/>
            <a:ext cx="2443379" cy="3600986"/>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Sign of the Cross</a:t>
            </a:r>
          </a:p>
          <a:p>
            <a:pPr marL="106363" lvl="1" indent="-106363">
              <a:buFont typeface="Arial" panose="020B0604020202020204" pitchFamily="34" charset="0"/>
              <a:buChar char="•"/>
            </a:pPr>
            <a:r>
              <a:rPr lang="en-US" sz="1200" dirty="0"/>
              <a:t>The priest and people make the Sign of the Cross recalling that Baptism is the door to the mystery they are about to experience.  All say “Amen!”...meaning I accept my Baptism again and I believe in the holy name of God.</a:t>
            </a:r>
          </a:p>
          <a:p>
            <a:pPr marL="169863" lvl="1" indent="-157163">
              <a:buFont typeface="Arial" panose="020B0604020202020204" pitchFamily="34" charset="0"/>
              <a:buChar char="•"/>
            </a:pPr>
            <a:r>
              <a:rPr lang="en-US" sz="1200" dirty="0"/>
              <a:t>The priest (representing Christ, the head) leads the body in prayer saying: “The Lord be with you,” asking if they are ready to participate in the sacred action their Baptism admits them to. </a:t>
            </a:r>
          </a:p>
          <a:p>
            <a:pPr marL="169863" lvl="1" indent="-157163">
              <a:buFont typeface="Arial" panose="020B0604020202020204" pitchFamily="34" charset="0"/>
              <a:buChar char="•"/>
            </a:pPr>
            <a:r>
              <a:rPr lang="en-US" sz="1200" dirty="0"/>
              <a:t>The people say: “And with your spirit,” indicating their readiness to follow where he is ordained to lead them.</a:t>
            </a:r>
          </a:p>
        </p:txBody>
      </p:sp>
      <p:grpSp>
        <p:nvGrpSpPr>
          <p:cNvPr id="25" name="Group 24">
            <a:extLst>
              <a:ext uri="{FF2B5EF4-FFF2-40B4-BE49-F238E27FC236}">
                <a16:creationId xmlns:a16="http://schemas.microsoft.com/office/drawing/2014/main" id="{4A96D05C-1E97-4FC2-BD53-C10D180B24D6}"/>
              </a:ext>
            </a:extLst>
          </p:cNvPr>
          <p:cNvGrpSpPr/>
          <p:nvPr/>
        </p:nvGrpSpPr>
        <p:grpSpPr>
          <a:xfrm>
            <a:off x="648395" y="4609689"/>
            <a:ext cx="3874745" cy="2471960"/>
            <a:chOff x="12378328" y="5741426"/>
            <a:chExt cx="3007522" cy="1916456"/>
          </a:xfrm>
        </p:grpSpPr>
        <p:pic>
          <p:nvPicPr>
            <p:cNvPr id="26" name="Picture 12" descr="Why you should consider making the sign of the cross on yourself — Trinity San Antonio Lutheran ...">
              <a:extLst>
                <a:ext uri="{FF2B5EF4-FFF2-40B4-BE49-F238E27FC236}">
                  <a16:creationId xmlns:a16="http://schemas.microsoft.com/office/drawing/2014/main" id="{F5063E46-9962-AAC2-6018-6F72E75FE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0759" y="5741426"/>
              <a:ext cx="2763553" cy="155449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41389FB-4C59-CB35-1688-746E281736DF}"/>
                </a:ext>
              </a:extLst>
            </p:cNvPr>
            <p:cNvSpPr txBox="1"/>
            <p:nvPr/>
          </p:nvSpPr>
          <p:spPr>
            <a:xfrm>
              <a:off x="12378328" y="7276102"/>
              <a:ext cx="3007522" cy="381780"/>
            </a:xfrm>
            <a:prstGeom prst="rect">
              <a:avLst/>
            </a:prstGeom>
            <a:noFill/>
          </p:spPr>
          <p:txBody>
            <a:bodyPr wrap="square" rtlCol="0">
              <a:spAutoFit/>
            </a:bodyPr>
            <a:lstStyle/>
            <a:p>
              <a:pPr algn="ctr"/>
              <a:r>
                <a:rPr lang="en-US" sz="1400" dirty="0"/>
                <a:t>Jews mark </a:t>
              </a:r>
              <a:r>
                <a:rPr lang="en-US" sz="1400" dirty="0">
                  <a:sym typeface="Wingdings" panose="05000000000000000000" pitchFamily="2" charset="2"/>
                </a:rPr>
                <a:t> </a:t>
              </a:r>
              <a:r>
                <a:rPr lang="en-US" sz="1400" dirty="0"/>
                <a:t>their doors before first Passover.  </a:t>
              </a:r>
            </a:p>
            <a:p>
              <a:pPr algn="ctr"/>
              <a:r>
                <a:rPr lang="en-US" sz="1200" dirty="0"/>
                <a:t>- Exodus 12: 13-28</a:t>
              </a:r>
            </a:p>
          </p:txBody>
        </p:sp>
      </p:grpSp>
      <p:grpSp>
        <p:nvGrpSpPr>
          <p:cNvPr id="28" name="Group 27">
            <a:extLst>
              <a:ext uri="{FF2B5EF4-FFF2-40B4-BE49-F238E27FC236}">
                <a16:creationId xmlns:a16="http://schemas.microsoft.com/office/drawing/2014/main" id="{1B9617ED-3996-751A-B2F9-FBB829E61030}"/>
              </a:ext>
            </a:extLst>
          </p:cNvPr>
          <p:cNvGrpSpPr/>
          <p:nvPr/>
        </p:nvGrpSpPr>
        <p:grpSpPr>
          <a:xfrm>
            <a:off x="875332" y="881140"/>
            <a:ext cx="3541162" cy="3405199"/>
            <a:chOff x="4067894" y="6917739"/>
            <a:chExt cx="2955923" cy="2842431"/>
          </a:xfrm>
        </p:grpSpPr>
        <p:pic>
          <p:nvPicPr>
            <p:cNvPr id="29" name="Picture 14" descr="The Baptism of Christ Painting by Girolamo da Santacroce - Fine Art America">
              <a:extLst>
                <a:ext uri="{FF2B5EF4-FFF2-40B4-BE49-F238E27FC236}">
                  <a16:creationId xmlns:a16="http://schemas.microsoft.com/office/drawing/2014/main" id="{87E00F43-8D43-7BF3-3393-BEA56A07BE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0011" y="6917739"/>
              <a:ext cx="2193908" cy="245281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251A381-1A7B-8801-B8B3-28208BA11583}"/>
                </a:ext>
              </a:extLst>
            </p:cNvPr>
            <p:cNvSpPr txBox="1"/>
            <p:nvPr/>
          </p:nvSpPr>
          <p:spPr>
            <a:xfrm>
              <a:off x="4067894" y="9323421"/>
              <a:ext cx="2955923" cy="436749"/>
            </a:xfrm>
            <a:prstGeom prst="rect">
              <a:avLst/>
            </a:prstGeom>
            <a:noFill/>
          </p:spPr>
          <p:txBody>
            <a:bodyPr wrap="none" rtlCol="0">
              <a:spAutoFit/>
            </a:bodyPr>
            <a:lstStyle/>
            <a:p>
              <a:pPr algn="ctr"/>
              <a:r>
                <a:rPr lang="en-US" sz="1400" dirty="0"/>
                <a:t>We remember Jesus’ baptism and our own. </a:t>
              </a:r>
            </a:p>
            <a:p>
              <a:pPr algn="ctr"/>
              <a:r>
                <a:rPr lang="en-US" sz="1400" dirty="0"/>
                <a:t> </a:t>
              </a:r>
              <a:r>
                <a:rPr lang="en-US" sz="1200" dirty="0"/>
                <a:t>- Mark 1:9-11</a:t>
              </a:r>
              <a:endParaRPr lang="en-US" sz="1400" dirty="0"/>
            </a:p>
          </p:txBody>
        </p:sp>
      </p:grpSp>
      <p:sp>
        <p:nvSpPr>
          <p:cNvPr id="12" name="TextBox 11">
            <a:extLst>
              <a:ext uri="{FF2B5EF4-FFF2-40B4-BE49-F238E27FC236}">
                <a16:creationId xmlns:a16="http://schemas.microsoft.com/office/drawing/2014/main" id="{6D2E9CD0-5035-7908-1D80-2835F1D419A0}"/>
              </a:ext>
            </a:extLst>
          </p:cNvPr>
          <p:cNvSpPr txBox="1"/>
          <p:nvPr/>
        </p:nvSpPr>
        <p:spPr>
          <a:xfrm>
            <a:off x="1459092" y="7955816"/>
            <a:ext cx="5133237" cy="584775"/>
          </a:xfrm>
          <a:prstGeom prst="rect">
            <a:avLst/>
          </a:prstGeom>
          <a:solidFill>
            <a:schemeClr val="bg1"/>
          </a:solidFill>
          <a:ln>
            <a:solidFill>
              <a:schemeClr val="tx1"/>
            </a:solidFill>
          </a:ln>
        </p:spPr>
        <p:txBody>
          <a:bodyPr wrap="square" rtlCol="0">
            <a:spAutoFit/>
          </a:bodyPr>
          <a:lstStyle/>
          <a:p>
            <a:pPr algn="ctr"/>
            <a:r>
              <a:rPr lang="en-US" sz="3200" b="1" i="1" dirty="0"/>
              <a:t>INTRODUCTORY  RITES</a:t>
            </a:r>
            <a:r>
              <a:rPr lang="en-US" sz="1400" dirty="0"/>
              <a:t> </a:t>
            </a:r>
          </a:p>
        </p:txBody>
      </p:sp>
      <p:sp>
        <p:nvSpPr>
          <p:cNvPr id="31" name="TextBox 30">
            <a:extLst>
              <a:ext uri="{FF2B5EF4-FFF2-40B4-BE49-F238E27FC236}">
                <a16:creationId xmlns:a16="http://schemas.microsoft.com/office/drawing/2014/main" id="{56F88238-FB7B-23A6-D935-B11BAFB5BFD8}"/>
              </a:ext>
            </a:extLst>
          </p:cNvPr>
          <p:cNvSpPr txBox="1"/>
          <p:nvPr/>
        </p:nvSpPr>
        <p:spPr>
          <a:xfrm>
            <a:off x="814647" y="352661"/>
            <a:ext cx="6210098"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Introductory Rites (We gather as God’s people before His throne in heaven)</a:t>
            </a:r>
          </a:p>
        </p:txBody>
      </p:sp>
      <p:sp>
        <p:nvSpPr>
          <p:cNvPr id="4" name="TextBox 3">
            <a:extLst>
              <a:ext uri="{FF2B5EF4-FFF2-40B4-BE49-F238E27FC236}">
                <a16:creationId xmlns:a16="http://schemas.microsoft.com/office/drawing/2014/main" id="{BB162FB5-4CE0-BC77-496E-33FC44E2EC24}"/>
              </a:ext>
            </a:extLst>
          </p:cNvPr>
          <p:cNvSpPr txBox="1"/>
          <p:nvPr/>
        </p:nvSpPr>
        <p:spPr>
          <a:xfrm>
            <a:off x="502920" y="9555480"/>
            <a:ext cx="390698"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2959627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4B175B9-F533-2CA1-A2F5-DEF9F96F9207}"/>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B345237-D4B0-E9CF-77FD-0D2651E3C796}"/>
              </a:ext>
            </a:extLst>
          </p:cNvPr>
          <p:cNvSpPr txBox="1"/>
          <p:nvPr/>
        </p:nvSpPr>
        <p:spPr>
          <a:xfrm>
            <a:off x="1735492" y="6974964"/>
            <a:ext cx="4465674" cy="584775"/>
          </a:xfrm>
          <a:prstGeom prst="rect">
            <a:avLst/>
          </a:prstGeom>
          <a:noFill/>
        </p:spPr>
        <p:txBody>
          <a:bodyPr wrap="square" rtlCol="0">
            <a:spAutoFit/>
          </a:bodyPr>
          <a:lstStyle/>
          <a:p>
            <a:pPr algn="ctr"/>
            <a:r>
              <a:rPr lang="en-US" sz="3200" b="1" dirty="0"/>
              <a:t>I Confess </a:t>
            </a:r>
          </a:p>
        </p:txBody>
      </p:sp>
      <p:cxnSp>
        <p:nvCxnSpPr>
          <p:cNvPr id="10" name="Straight Arrow Connector 9">
            <a:extLst>
              <a:ext uri="{FF2B5EF4-FFF2-40B4-BE49-F238E27FC236}">
                <a16:creationId xmlns:a16="http://schemas.microsoft.com/office/drawing/2014/main" id="{D7793C86-5A6D-231E-7689-FD3712A3613C}"/>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D6A31A95-F612-8733-3C10-B64BAB46A3B2}"/>
              </a:ext>
            </a:extLst>
          </p:cNvPr>
          <p:cNvPicPr>
            <a:picLocks noChangeAspect="1"/>
          </p:cNvPicPr>
          <p:nvPr/>
        </p:nvPicPr>
        <p:blipFill>
          <a:blip r:embed="rId2"/>
          <a:srcRect l="38321" t="21395" r="27923" b="14445"/>
          <a:stretch>
            <a:fillRect/>
          </a:stretch>
        </p:blipFill>
        <p:spPr>
          <a:xfrm>
            <a:off x="3359847" y="8680225"/>
            <a:ext cx="1089907" cy="1165280"/>
          </a:xfrm>
          <a:prstGeom prst="rect">
            <a:avLst/>
          </a:prstGeom>
        </p:spPr>
      </p:pic>
      <p:sp>
        <p:nvSpPr>
          <p:cNvPr id="2" name="TextBox 1">
            <a:extLst>
              <a:ext uri="{FF2B5EF4-FFF2-40B4-BE49-F238E27FC236}">
                <a16:creationId xmlns:a16="http://schemas.microsoft.com/office/drawing/2014/main" id="{1939B66D-99A0-2F6D-7520-C2DABB02CA04}"/>
              </a:ext>
            </a:extLst>
          </p:cNvPr>
          <p:cNvSpPr txBox="1"/>
          <p:nvPr/>
        </p:nvSpPr>
        <p:spPr>
          <a:xfrm>
            <a:off x="4229677" y="4151876"/>
            <a:ext cx="2985769" cy="2677656"/>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The Penitential Act - Confiteor </a:t>
            </a:r>
          </a:p>
          <a:p>
            <a:pPr marL="115888" lvl="1" indent="-115888">
              <a:buFont typeface="Arial" panose="020B0604020202020204" pitchFamily="34" charset="0"/>
              <a:buChar char="•"/>
            </a:pPr>
            <a:r>
              <a:rPr lang="en-US" sz="1200" dirty="0"/>
              <a:t>The priest and people confess their sins to God and each other and, with the saints’ intercession, ask God, in His mercy, to purify and prepare them to celebrate the sacred mysteries that follow.</a:t>
            </a:r>
          </a:p>
          <a:p>
            <a:pPr marL="115888" lvl="1" indent="-115888">
              <a:buFont typeface="Arial" panose="020B0604020202020204" pitchFamily="34" charset="0"/>
              <a:buChar char="•"/>
            </a:pPr>
            <a:r>
              <a:rPr lang="en-US" sz="1200" dirty="0"/>
              <a:t>There are several forms of this rite.  In one, we pray the “Confiteor” together asking Mary, all the angels &amp; saints, and one another to “pray for me to the Lord our God.”</a:t>
            </a:r>
          </a:p>
          <a:p>
            <a:pPr marL="115888" lvl="1" indent="-115888">
              <a:buFont typeface="Arial" panose="020B0604020202020204" pitchFamily="34" charset="0"/>
              <a:buChar char="•"/>
            </a:pPr>
            <a:r>
              <a:rPr lang="en-US" sz="1200" dirty="0"/>
              <a:t>It reminds us that we are united in the liturgy with the entire Body of Christ.</a:t>
            </a:r>
          </a:p>
        </p:txBody>
      </p:sp>
      <p:grpSp>
        <p:nvGrpSpPr>
          <p:cNvPr id="15" name="Group 14">
            <a:extLst>
              <a:ext uri="{FF2B5EF4-FFF2-40B4-BE49-F238E27FC236}">
                <a16:creationId xmlns:a16="http://schemas.microsoft.com/office/drawing/2014/main" id="{BD7EB1DB-F2AB-28BF-D603-0663AD0895F9}"/>
              </a:ext>
            </a:extLst>
          </p:cNvPr>
          <p:cNvGrpSpPr/>
          <p:nvPr/>
        </p:nvGrpSpPr>
        <p:grpSpPr>
          <a:xfrm>
            <a:off x="4420668" y="998017"/>
            <a:ext cx="2603786" cy="3426555"/>
            <a:chOff x="9549780" y="4784590"/>
            <a:chExt cx="2558769" cy="3367313"/>
          </a:xfrm>
        </p:grpSpPr>
        <p:pic>
          <p:nvPicPr>
            <p:cNvPr id="16" name="Picture 6" descr="Murillo's Return of the Prodigal Son">
              <a:extLst>
                <a:ext uri="{FF2B5EF4-FFF2-40B4-BE49-F238E27FC236}">
                  <a16:creationId xmlns:a16="http://schemas.microsoft.com/office/drawing/2014/main" id="{40903D3B-86B2-24B7-4DB1-1F85332CA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6996" y="4784590"/>
              <a:ext cx="2157828" cy="24528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C08BB04-0BEF-0B4B-DF5B-0CCC4CEB6040}"/>
                </a:ext>
              </a:extLst>
            </p:cNvPr>
            <p:cNvSpPr txBox="1"/>
            <p:nvPr/>
          </p:nvSpPr>
          <p:spPr>
            <a:xfrm>
              <a:off x="9549780" y="7205972"/>
              <a:ext cx="2558769" cy="945931"/>
            </a:xfrm>
            <a:prstGeom prst="rect">
              <a:avLst/>
            </a:prstGeom>
            <a:noFill/>
          </p:spPr>
          <p:txBody>
            <a:bodyPr wrap="square" rtlCol="0">
              <a:spAutoFit/>
            </a:bodyPr>
            <a:lstStyle/>
            <a:p>
              <a:pPr algn="ctr"/>
              <a:r>
                <a:rPr lang="en-US" sz="1400" dirty="0"/>
                <a:t>“Father, I have sinned…”</a:t>
              </a:r>
            </a:p>
            <a:p>
              <a:pPr algn="ctr"/>
              <a:r>
                <a:rPr lang="en-US" sz="1200" dirty="0"/>
                <a:t>- Luke 15: 21</a:t>
              </a:r>
            </a:p>
          </p:txBody>
        </p:sp>
      </p:grpSp>
      <p:grpSp>
        <p:nvGrpSpPr>
          <p:cNvPr id="18" name="Group 17">
            <a:extLst>
              <a:ext uri="{FF2B5EF4-FFF2-40B4-BE49-F238E27FC236}">
                <a16:creationId xmlns:a16="http://schemas.microsoft.com/office/drawing/2014/main" id="{D342BDF8-7C92-68C4-22FF-CFAEB431E771}"/>
              </a:ext>
            </a:extLst>
          </p:cNvPr>
          <p:cNvGrpSpPr/>
          <p:nvPr/>
        </p:nvGrpSpPr>
        <p:grpSpPr>
          <a:xfrm>
            <a:off x="168892" y="3538474"/>
            <a:ext cx="4005229" cy="3486645"/>
            <a:chOff x="7827789" y="5684549"/>
            <a:chExt cx="4667123" cy="4062837"/>
          </a:xfrm>
        </p:grpSpPr>
        <p:pic>
          <p:nvPicPr>
            <p:cNvPr id="19" name="Picture 16" descr="Life of Christ – Part 15 – Journey to Jerusalem(25) – Blind Men at Jericho | All Things Rabyd">
              <a:extLst>
                <a:ext uri="{FF2B5EF4-FFF2-40B4-BE49-F238E27FC236}">
                  <a16:creationId xmlns:a16="http://schemas.microsoft.com/office/drawing/2014/main" id="{6C9FB063-87F3-DCCA-EBB6-5BA3B565B3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989"/>
            <a:stretch>
              <a:fillRect/>
            </a:stretch>
          </p:blipFill>
          <p:spPr bwMode="auto">
            <a:xfrm>
              <a:off x="9088977" y="5684549"/>
              <a:ext cx="2185288" cy="327239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A801B81-B0F5-8B33-0682-EFE7F2023CC4}"/>
                </a:ext>
              </a:extLst>
            </p:cNvPr>
            <p:cNvSpPr txBox="1"/>
            <p:nvPr/>
          </p:nvSpPr>
          <p:spPr>
            <a:xfrm>
              <a:off x="7827789" y="8922517"/>
              <a:ext cx="4667123" cy="824869"/>
            </a:xfrm>
            <a:prstGeom prst="rect">
              <a:avLst/>
            </a:prstGeom>
            <a:noFill/>
          </p:spPr>
          <p:txBody>
            <a:bodyPr wrap="square" rtlCol="0">
              <a:spAutoFit/>
            </a:bodyPr>
            <a:lstStyle/>
            <a:p>
              <a:pPr algn="ctr"/>
              <a:r>
                <a:rPr lang="en-US" sz="1400" dirty="0"/>
                <a:t>“…that we might celebrate the sacred mysteries.”</a:t>
              </a:r>
            </a:p>
            <a:p>
              <a:pPr algn="ctr"/>
              <a:r>
                <a:rPr lang="en-US" sz="1400" dirty="0"/>
                <a:t>“Lord, that I might see.”</a:t>
              </a:r>
            </a:p>
            <a:p>
              <a:pPr algn="ctr"/>
              <a:r>
                <a:rPr lang="en-US" sz="1200" dirty="0"/>
                <a:t>- Luke 18:41</a:t>
              </a:r>
            </a:p>
          </p:txBody>
        </p:sp>
      </p:grpSp>
      <p:sp>
        <p:nvSpPr>
          <p:cNvPr id="25" name="Cloud 24">
            <a:extLst>
              <a:ext uri="{FF2B5EF4-FFF2-40B4-BE49-F238E27FC236}">
                <a16:creationId xmlns:a16="http://schemas.microsoft.com/office/drawing/2014/main" id="{A89F7CC4-8A50-DC94-3182-704D28BFF285}"/>
              </a:ext>
            </a:extLst>
          </p:cNvPr>
          <p:cNvSpPr/>
          <p:nvPr/>
        </p:nvSpPr>
        <p:spPr>
          <a:xfrm rot="20704224">
            <a:off x="948833" y="1641469"/>
            <a:ext cx="2079770" cy="1314193"/>
          </a:xfrm>
          <a:prstGeom prst="cloud">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Silence</a:t>
            </a:r>
            <a:endParaRPr lang="en-US" sz="1200" b="1" dirty="0">
              <a:solidFill>
                <a:schemeClr val="tx1"/>
              </a:solidFill>
            </a:endParaRPr>
          </a:p>
        </p:txBody>
      </p:sp>
      <p:sp>
        <p:nvSpPr>
          <p:cNvPr id="26" name="TextBox 25">
            <a:extLst>
              <a:ext uri="{FF2B5EF4-FFF2-40B4-BE49-F238E27FC236}">
                <a16:creationId xmlns:a16="http://schemas.microsoft.com/office/drawing/2014/main" id="{8EB49E6B-CDD7-DA1C-C84C-2B793729A912}"/>
              </a:ext>
            </a:extLst>
          </p:cNvPr>
          <p:cNvSpPr txBox="1"/>
          <p:nvPr/>
        </p:nvSpPr>
        <p:spPr>
          <a:xfrm>
            <a:off x="814647" y="352661"/>
            <a:ext cx="6210098"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Introductory Rites (We gather as God’s people before His throne in heaven)</a:t>
            </a:r>
          </a:p>
        </p:txBody>
      </p:sp>
      <p:sp>
        <p:nvSpPr>
          <p:cNvPr id="27" name="TextBox 26">
            <a:extLst>
              <a:ext uri="{FF2B5EF4-FFF2-40B4-BE49-F238E27FC236}">
                <a16:creationId xmlns:a16="http://schemas.microsoft.com/office/drawing/2014/main" id="{6676DBE5-9DEF-F52E-893F-B0849F4927F1}"/>
              </a:ext>
            </a:extLst>
          </p:cNvPr>
          <p:cNvSpPr txBox="1"/>
          <p:nvPr/>
        </p:nvSpPr>
        <p:spPr>
          <a:xfrm>
            <a:off x="1459092" y="7955816"/>
            <a:ext cx="5133237" cy="584775"/>
          </a:xfrm>
          <a:prstGeom prst="rect">
            <a:avLst/>
          </a:prstGeom>
          <a:solidFill>
            <a:schemeClr val="bg1"/>
          </a:solidFill>
          <a:ln>
            <a:solidFill>
              <a:schemeClr val="tx1"/>
            </a:solidFill>
          </a:ln>
        </p:spPr>
        <p:txBody>
          <a:bodyPr wrap="square" rtlCol="0">
            <a:spAutoFit/>
          </a:bodyPr>
          <a:lstStyle/>
          <a:p>
            <a:pPr algn="ctr"/>
            <a:r>
              <a:rPr lang="en-US" sz="3200" b="1" i="1" dirty="0"/>
              <a:t>INTRODUCTORY  RITES</a:t>
            </a:r>
            <a:r>
              <a:rPr lang="en-US" sz="1400" dirty="0"/>
              <a:t> </a:t>
            </a:r>
          </a:p>
        </p:txBody>
      </p:sp>
      <p:sp>
        <p:nvSpPr>
          <p:cNvPr id="7" name="TextBox 6">
            <a:extLst>
              <a:ext uri="{FF2B5EF4-FFF2-40B4-BE49-F238E27FC236}">
                <a16:creationId xmlns:a16="http://schemas.microsoft.com/office/drawing/2014/main" id="{A0FE60CD-6C08-8F79-C3A0-20636B13FE17}"/>
              </a:ext>
            </a:extLst>
          </p:cNvPr>
          <p:cNvSpPr txBox="1"/>
          <p:nvPr/>
        </p:nvSpPr>
        <p:spPr>
          <a:xfrm>
            <a:off x="6949440" y="9349740"/>
            <a:ext cx="390698"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2438231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D7C77-765A-CC1A-24AB-F95E34178A53}"/>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7248041-0108-6452-86CF-32398A70A998}"/>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B493862-3812-FA16-DD35-A4294A98F8AF}"/>
              </a:ext>
            </a:extLst>
          </p:cNvPr>
          <p:cNvSpPr txBox="1"/>
          <p:nvPr/>
        </p:nvSpPr>
        <p:spPr>
          <a:xfrm>
            <a:off x="2085797" y="6974963"/>
            <a:ext cx="4465674" cy="584775"/>
          </a:xfrm>
          <a:prstGeom prst="rect">
            <a:avLst/>
          </a:prstGeom>
          <a:noFill/>
        </p:spPr>
        <p:txBody>
          <a:bodyPr wrap="square" rtlCol="0">
            <a:spAutoFit/>
          </a:bodyPr>
          <a:lstStyle/>
          <a:p>
            <a:pPr algn="ctr"/>
            <a:r>
              <a:rPr lang="en-US" sz="3200" b="1" dirty="0"/>
              <a:t>Lord, Have Mercy</a:t>
            </a:r>
          </a:p>
        </p:txBody>
      </p:sp>
      <p:cxnSp>
        <p:nvCxnSpPr>
          <p:cNvPr id="10" name="Straight Arrow Connector 9">
            <a:extLst>
              <a:ext uri="{FF2B5EF4-FFF2-40B4-BE49-F238E27FC236}">
                <a16:creationId xmlns:a16="http://schemas.microsoft.com/office/drawing/2014/main" id="{E89E4D5C-0754-B6E9-C915-238F697C3CB4}"/>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1A627D71-4673-E073-D5DE-B1A8A326F35A}"/>
              </a:ext>
            </a:extLst>
          </p:cNvPr>
          <p:cNvPicPr>
            <a:picLocks noChangeAspect="1"/>
          </p:cNvPicPr>
          <p:nvPr/>
        </p:nvPicPr>
        <p:blipFill>
          <a:blip r:embed="rId2"/>
          <a:srcRect l="41357" t="19595" r="29050" b="19033"/>
          <a:stretch>
            <a:fillRect/>
          </a:stretch>
        </p:blipFill>
        <p:spPr>
          <a:xfrm>
            <a:off x="3649944" y="8685869"/>
            <a:ext cx="1022562" cy="1192886"/>
          </a:xfrm>
          <a:prstGeom prst="rect">
            <a:avLst/>
          </a:prstGeom>
        </p:spPr>
      </p:pic>
      <p:sp>
        <p:nvSpPr>
          <p:cNvPr id="2" name="TextBox 1">
            <a:extLst>
              <a:ext uri="{FF2B5EF4-FFF2-40B4-BE49-F238E27FC236}">
                <a16:creationId xmlns:a16="http://schemas.microsoft.com/office/drawing/2014/main" id="{9B7DD8DA-1627-AB56-F19B-DE67331ECB8A}"/>
              </a:ext>
            </a:extLst>
          </p:cNvPr>
          <p:cNvSpPr txBox="1"/>
          <p:nvPr/>
        </p:nvSpPr>
        <p:spPr>
          <a:xfrm>
            <a:off x="814647" y="1629306"/>
            <a:ext cx="2690487" cy="3046988"/>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Kyrie Eleison – Lord Have Mercy</a:t>
            </a:r>
          </a:p>
          <a:p>
            <a:pPr marL="115888" lvl="1" indent="-115888">
              <a:buFont typeface="Arial" panose="020B0604020202020204" pitchFamily="34" charset="0"/>
              <a:buChar char="•"/>
            </a:pPr>
            <a:r>
              <a:rPr lang="en-US" sz="1200" dirty="0"/>
              <a:t>The priest and people strike their breasts, acknowledge their faults, and beg the Lord for mercy and forgiveness of their sins.</a:t>
            </a:r>
          </a:p>
          <a:p>
            <a:pPr marL="115888" lvl="1" indent="-115888">
              <a:buFont typeface="Arial" panose="020B0604020202020204" pitchFamily="34" charset="0"/>
              <a:buChar char="•"/>
            </a:pPr>
            <a:r>
              <a:rPr lang="en-US" sz="1200" dirty="0"/>
              <a:t>Our act of contrition is an act of humility before our Creator and His Church.  </a:t>
            </a:r>
          </a:p>
          <a:p>
            <a:pPr marL="115888" lvl="1" indent="-115888">
              <a:buFont typeface="Arial" panose="020B0604020202020204" pitchFamily="34" charset="0"/>
              <a:buChar char="•"/>
            </a:pPr>
            <a:r>
              <a:rPr lang="en-US" sz="1200" dirty="0"/>
              <a:t>With the proper disposition, this act can remove venial sins in preparation for receiving Holy Communion.  However, mortal sins are not removed and must be confessed and absolved in the Sacrament of Reconciliation before receiving Holy Communion. </a:t>
            </a:r>
          </a:p>
        </p:txBody>
      </p:sp>
      <p:grpSp>
        <p:nvGrpSpPr>
          <p:cNvPr id="12" name="Group 11">
            <a:extLst>
              <a:ext uri="{FF2B5EF4-FFF2-40B4-BE49-F238E27FC236}">
                <a16:creationId xmlns:a16="http://schemas.microsoft.com/office/drawing/2014/main" id="{24377087-4272-7E45-49EE-E7BD9D3C41CF}"/>
              </a:ext>
            </a:extLst>
          </p:cNvPr>
          <p:cNvGrpSpPr/>
          <p:nvPr/>
        </p:nvGrpSpPr>
        <p:grpSpPr>
          <a:xfrm>
            <a:off x="2719614" y="2431565"/>
            <a:ext cx="5485036" cy="4418109"/>
            <a:chOff x="7708254" y="-245362"/>
            <a:chExt cx="6698112" cy="5395224"/>
          </a:xfrm>
        </p:grpSpPr>
        <p:pic>
          <p:nvPicPr>
            <p:cNvPr id="13" name="Picture 12" descr="A person in a white robe and a person in a white robe&#10;&#10;AI-generated content may be incorrect.">
              <a:extLst>
                <a:ext uri="{FF2B5EF4-FFF2-40B4-BE49-F238E27FC236}">
                  <a16:creationId xmlns:a16="http://schemas.microsoft.com/office/drawing/2014/main" id="{2E38EA33-B679-E85D-ACC8-1EB27A497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1102" y="-245362"/>
              <a:ext cx="3046192" cy="4061589"/>
            </a:xfrm>
            <a:prstGeom prst="rect">
              <a:avLst/>
            </a:prstGeom>
          </p:spPr>
        </p:pic>
        <p:sp>
          <p:nvSpPr>
            <p:cNvPr id="14" name="TextBox 13">
              <a:extLst>
                <a:ext uri="{FF2B5EF4-FFF2-40B4-BE49-F238E27FC236}">
                  <a16:creationId xmlns:a16="http://schemas.microsoft.com/office/drawing/2014/main" id="{4B36069D-75C2-46A7-0DE2-410FA9A0D4C2}"/>
                </a:ext>
              </a:extLst>
            </p:cNvPr>
            <p:cNvSpPr txBox="1"/>
            <p:nvPr/>
          </p:nvSpPr>
          <p:spPr>
            <a:xfrm>
              <a:off x="7708254" y="3799352"/>
              <a:ext cx="6698112" cy="1350510"/>
            </a:xfrm>
            <a:prstGeom prst="rect">
              <a:avLst/>
            </a:prstGeom>
            <a:noFill/>
          </p:spPr>
          <p:txBody>
            <a:bodyPr wrap="none" rtlCol="0">
              <a:spAutoFit/>
            </a:bodyPr>
            <a:lstStyle/>
            <a:p>
              <a:pPr algn="ctr"/>
              <a:r>
                <a:rPr lang="en-US" sz="1400" i="1" dirty="0"/>
                <a:t>Mea Culpa, Mea Culpa, Mea Maxima Culpa</a:t>
              </a:r>
              <a:endParaRPr lang="en-US" sz="1400" dirty="0"/>
            </a:p>
            <a:p>
              <a:pPr algn="ctr"/>
              <a:r>
                <a:rPr lang="en-US" sz="1400" dirty="0"/>
                <a:t>“Lord Have Mercy on me a sinner”  </a:t>
              </a:r>
            </a:p>
            <a:p>
              <a:pPr algn="ctr"/>
              <a:r>
                <a:rPr lang="en-US" sz="1200" dirty="0"/>
                <a:t>- Lk 18:13</a:t>
              </a:r>
            </a:p>
          </p:txBody>
        </p:sp>
      </p:grpSp>
      <p:sp>
        <p:nvSpPr>
          <p:cNvPr id="9" name="TextBox 8">
            <a:extLst>
              <a:ext uri="{FF2B5EF4-FFF2-40B4-BE49-F238E27FC236}">
                <a16:creationId xmlns:a16="http://schemas.microsoft.com/office/drawing/2014/main" id="{6C4EC2B0-2F13-AB35-D200-BC655451C8DE}"/>
              </a:ext>
            </a:extLst>
          </p:cNvPr>
          <p:cNvSpPr txBox="1"/>
          <p:nvPr/>
        </p:nvSpPr>
        <p:spPr>
          <a:xfrm>
            <a:off x="1459092" y="7955816"/>
            <a:ext cx="5133237" cy="584775"/>
          </a:xfrm>
          <a:prstGeom prst="rect">
            <a:avLst/>
          </a:prstGeom>
          <a:solidFill>
            <a:schemeClr val="bg1"/>
          </a:solidFill>
          <a:ln>
            <a:solidFill>
              <a:schemeClr val="tx1"/>
            </a:solidFill>
          </a:ln>
        </p:spPr>
        <p:txBody>
          <a:bodyPr wrap="square" rtlCol="0">
            <a:spAutoFit/>
          </a:bodyPr>
          <a:lstStyle/>
          <a:p>
            <a:pPr algn="ctr"/>
            <a:r>
              <a:rPr lang="en-US" sz="3200" b="1" i="1" dirty="0"/>
              <a:t>INTRODUCTORY  RITES</a:t>
            </a:r>
            <a:r>
              <a:rPr lang="en-US" sz="1400" dirty="0"/>
              <a:t> </a:t>
            </a:r>
          </a:p>
        </p:txBody>
      </p:sp>
      <p:sp>
        <p:nvSpPr>
          <p:cNvPr id="27" name="TextBox 26">
            <a:extLst>
              <a:ext uri="{FF2B5EF4-FFF2-40B4-BE49-F238E27FC236}">
                <a16:creationId xmlns:a16="http://schemas.microsoft.com/office/drawing/2014/main" id="{F8962E8A-F168-FF0D-7633-0AC170427F70}"/>
              </a:ext>
            </a:extLst>
          </p:cNvPr>
          <p:cNvSpPr txBox="1"/>
          <p:nvPr/>
        </p:nvSpPr>
        <p:spPr>
          <a:xfrm>
            <a:off x="814647" y="352661"/>
            <a:ext cx="6210098"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Introductory Rites (We gather as God’s people before His throne in heaven)</a:t>
            </a:r>
          </a:p>
        </p:txBody>
      </p:sp>
      <p:sp>
        <p:nvSpPr>
          <p:cNvPr id="3" name="TextBox 2">
            <a:extLst>
              <a:ext uri="{FF2B5EF4-FFF2-40B4-BE49-F238E27FC236}">
                <a16:creationId xmlns:a16="http://schemas.microsoft.com/office/drawing/2014/main" id="{E1286442-4D6A-9A0C-1659-509A8E12F815}"/>
              </a:ext>
            </a:extLst>
          </p:cNvPr>
          <p:cNvSpPr txBox="1"/>
          <p:nvPr/>
        </p:nvSpPr>
        <p:spPr>
          <a:xfrm>
            <a:off x="502920" y="9555480"/>
            <a:ext cx="390698"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924251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9774D-0816-C043-EF24-152F1BF71CDE}"/>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1D784A7-4CB6-9474-D084-118E11CCC413}"/>
              </a:ext>
            </a:extLst>
          </p:cNvPr>
          <p:cNvCxnSpPr/>
          <p:nvPr/>
        </p:nvCxnSpPr>
        <p:spPr>
          <a:xfrm>
            <a:off x="-3886200" y="7759834"/>
            <a:ext cx="15544800" cy="0"/>
          </a:xfrm>
          <a:prstGeom prst="line">
            <a:avLst/>
          </a:prstGeom>
          <a:ln w="130175">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835FDE4-E01F-A995-452A-89C1ED791CAB}"/>
              </a:ext>
            </a:extLst>
          </p:cNvPr>
          <p:cNvSpPr txBox="1"/>
          <p:nvPr/>
        </p:nvSpPr>
        <p:spPr>
          <a:xfrm>
            <a:off x="1698013" y="6974962"/>
            <a:ext cx="4465674" cy="584775"/>
          </a:xfrm>
          <a:prstGeom prst="rect">
            <a:avLst/>
          </a:prstGeom>
          <a:noFill/>
        </p:spPr>
        <p:txBody>
          <a:bodyPr wrap="square" rtlCol="0">
            <a:spAutoFit/>
          </a:bodyPr>
          <a:lstStyle/>
          <a:p>
            <a:pPr algn="ctr"/>
            <a:r>
              <a:rPr lang="en-US" sz="3200" b="1" dirty="0"/>
              <a:t>Gloria</a:t>
            </a:r>
          </a:p>
        </p:txBody>
      </p:sp>
      <p:cxnSp>
        <p:nvCxnSpPr>
          <p:cNvPr id="10" name="Straight Arrow Connector 9">
            <a:extLst>
              <a:ext uri="{FF2B5EF4-FFF2-40B4-BE49-F238E27FC236}">
                <a16:creationId xmlns:a16="http://schemas.microsoft.com/office/drawing/2014/main" id="{7207D643-6E00-5EE3-A81F-8C0D6FC85D32}"/>
              </a:ext>
            </a:extLst>
          </p:cNvPr>
          <p:cNvCxnSpPr>
            <a:cxnSpLocks/>
          </p:cNvCxnSpPr>
          <p:nvPr/>
        </p:nvCxnSpPr>
        <p:spPr>
          <a:xfrm>
            <a:off x="-3886200" y="8293395"/>
            <a:ext cx="15544800" cy="0"/>
          </a:xfrm>
          <a:prstGeom prst="straightConnector1">
            <a:avLst/>
          </a:prstGeom>
          <a:ln w="101600">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22B37F9D-855C-DBBE-AA50-6A45B4DE3E50}"/>
              </a:ext>
            </a:extLst>
          </p:cNvPr>
          <p:cNvPicPr>
            <a:picLocks noChangeAspect="1"/>
          </p:cNvPicPr>
          <p:nvPr/>
        </p:nvPicPr>
        <p:blipFill>
          <a:blip r:embed="rId2"/>
          <a:srcRect l="17549" t="37067" r="24251"/>
          <a:stretch>
            <a:fillRect/>
          </a:stretch>
        </p:blipFill>
        <p:spPr>
          <a:xfrm>
            <a:off x="3143851" y="8506001"/>
            <a:ext cx="1897812" cy="1154338"/>
          </a:xfrm>
          <a:prstGeom prst="rect">
            <a:avLst/>
          </a:prstGeom>
        </p:spPr>
      </p:pic>
      <p:sp>
        <p:nvSpPr>
          <p:cNvPr id="21" name="TextBox 20">
            <a:extLst>
              <a:ext uri="{FF2B5EF4-FFF2-40B4-BE49-F238E27FC236}">
                <a16:creationId xmlns:a16="http://schemas.microsoft.com/office/drawing/2014/main" id="{10FF2B37-8683-A042-467E-05F3EDBC1BD2}"/>
              </a:ext>
            </a:extLst>
          </p:cNvPr>
          <p:cNvSpPr txBox="1"/>
          <p:nvPr/>
        </p:nvSpPr>
        <p:spPr>
          <a:xfrm>
            <a:off x="1484273" y="1002818"/>
            <a:ext cx="4870846" cy="1569660"/>
          </a:xfrm>
          <a:prstGeom prst="rect">
            <a:avLst/>
          </a:prstGeom>
          <a:solidFill>
            <a:schemeClr val="accent4">
              <a:lumMod val="20000"/>
              <a:lumOff val="80000"/>
            </a:schemeClr>
          </a:solidFill>
          <a:ln>
            <a:solidFill>
              <a:schemeClr val="tx1"/>
            </a:solidFill>
          </a:ln>
        </p:spPr>
        <p:txBody>
          <a:bodyPr wrap="square" rtlCol="0">
            <a:spAutoFit/>
          </a:bodyPr>
          <a:lstStyle/>
          <a:p>
            <a:pPr lvl="0"/>
            <a:r>
              <a:rPr lang="en-US" sz="1200" u="sng" dirty="0"/>
              <a:t>Gloria</a:t>
            </a:r>
          </a:p>
          <a:p>
            <a:pPr marL="106363" lvl="1" indent="-106363">
              <a:buFont typeface="Arial" panose="020B0604020202020204" pitchFamily="34" charset="0"/>
              <a:buChar char="•"/>
            </a:pPr>
            <a:r>
              <a:rPr lang="en-US" sz="1200" dirty="0"/>
              <a:t>We sing the Gloria…an explosive hymn of joy, praise, and anticipation.  </a:t>
            </a:r>
          </a:p>
          <a:p>
            <a:pPr marL="106363" lvl="1" indent="-106363">
              <a:buFont typeface="Arial" panose="020B0604020202020204" pitchFamily="34" charset="0"/>
              <a:buChar char="•"/>
            </a:pPr>
            <a:r>
              <a:rPr lang="en-US" sz="1200" dirty="0"/>
              <a:t>We sing together with the angels for the same reason they first sang; to glorify God who sent His Son among us, born of the same flesh.</a:t>
            </a:r>
          </a:p>
          <a:p>
            <a:pPr marL="106363" lvl="1" indent="-106363">
              <a:buFont typeface="Arial" panose="020B0604020202020204" pitchFamily="34" charset="0"/>
              <a:buChar char="•"/>
            </a:pPr>
            <a:r>
              <a:rPr lang="en-US" sz="1200" dirty="0"/>
              <a:t>As we stand together singing our praise, we anticipate God’s speaking to us in the Liturgy of the Word which is about to begin.</a:t>
            </a:r>
          </a:p>
          <a:p>
            <a:pPr marL="106363" lvl="1" indent="-106363">
              <a:buFont typeface="Arial" panose="020B0604020202020204" pitchFamily="34" charset="0"/>
              <a:buChar char="•"/>
            </a:pPr>
            <a:r>
              <a:rPr lang="en-US" sz="1200" dirty="0"/>
              <a:t>In Advent and Lent we abstain from singing this hymn so it can ring out with fresh vigor on the feasts for which these seasons prepare us. </a:t>
            </a:r>
          </a:p>
        </p:txBody>
      </p:sp>
      <p:grpSp>
        <p:nvGrpSpPr>
          <p:cNvPr id="22" name="Group 21">
            <a:extLst>
              <a:ext uri="{FF2B5EF4-FFF2-40B4-BE49-F238E27FC236}">
                <a16:creationId xmlns:a16="http://schemas.microsoft.com/office/drawing/2014/main" id="{E08562F2-0722-07A7-1E92-3A86342F047D}"/>
              </a:ext>
            </a:extLst>
          </p:cNvPr>
          <p:cNvGrpSpPr/>
          <p:nvPr/>
        </p:nvGrpSpPr>
        <p:grpSpPr>
          <a:xfrm>
            <a:off x="2361519" y="2922383"/>
            <a:ext cx="3277030" cy="4237391"/>
            <a:chOff x="8860" y="42718"/>
            <a:chExt cx="3781205" cy="4711461"/>
          </a:xfrm>
        </p:grpSpPr>
        <p:pic>
          <p:nvPicPr>
            <p:cNvPr id="23" name="Picture 22">
              <a:extLst>
                <a:ext uri="{FF2B5EF4-FFF2-40B4-BE49-F238E27FC236}">
                  <a16:creationId xmlns:a16="http://schemas.microsoft.com/office/drawing/2014/main" id="{2B9A39CC-7673-AFBC-8443-EF659127D542}"/>
                </a:ext>
              </a:extLst>
            </p:cNvPr>
            <p:cNvPicPr>
              <a:picLocks noChangeAspect="1"/>
            </p:cNvPicPr>
            <p:nvPr/>
          </p:nvPicPr>
          <p:blipFill>
            <a:blip r:embed="rId3"/>
            <a:stretch>
              <a:fillRect/>
            </a:stretch>
          </p:blipFill>
          <p:spPr>
            <a:xfrm>
              <a:off x="401562" y="42718"/>
              <a:ext cx="2990899" cy="3987865"/>
            </a:xfrm>
            <a:prstGeom prst="rect">
              <a:avLst/>
            </a:prstGeom>
          </p:spPr>
        </p:pic>
        <p:sp>
          <p:nvSpPr>
            <p:cNvPr id="24" name="TextBox 23">
              <a:extLst>
                <a:ext uri="{FF2B5EF4-FFF2-40B4-BE49-F238E27FC236}">
                  <a16:creationId xmlns:a16="http://schemas.microsoft.com/office/drawing/2014/main" id="{8E38B9A7-E349-94A5-86CE-D8BAC10E2962}"/>
                </a:ext>
              </a:extLst>
            </p:cNvPr>
            <p:cNvSpPr txBox="1"/>
            <p:nvPr/>
          </p:nvSpPr>
          <p:spPr>
            <a:xfrm>
              <a:off x="8860" y="4011503"/>
              <a:ext cx="3781205" cy="742676"/>
            </a:xfrm>
            <a:prstGeom prst="rect">
              <a:avLst/>
            </a:prstGeom>
            <a:noFill/>
          </p:spPr>
          <p:txBody>
            <a:bodyPr wrap="none" rtlCol="0">
              <a:spAutoFit/>
            </a:bodyPr>
            <a:lstStyle/>
            <a:p>
              <a:pPr algn="ctr"/>
              <a:r>
                <a:rPr lang="en-US" sz="1400" dirty="0"/>
                <a:t>“Glory to God in the Highest”</a:t>
              </a:r>
              <a:br>
                <a:rPr lang="en-US" sz="1400" dirty="0"/>
              </a:br>
              <a:r>
                <a:rPr lang="en-US" sz="1200" dirty="0"/>
                <a:t>- Luke 2:14</a:t>
              </a:r>
              <a:endParaRPr lang="en-US" sz="1400" dirty="0"/>
            </a:p>
          </p:txBody>
        </p:sp>
      </p:grpSp>
      <p:sp>
        <p:nvSpPr>
          <p:cNvPr id="9" name="TextBox 8">
            <a:extLst>
              <a:ext uri="{FF2B5EF4-FFF2-40B4-BE49-F238E27FC236}">
                <a16:creationId xmlns:a16="http://schemas.microsoft.com/office/drawing/2014/main" id="{54D40E36-E150-7843-A04A-16616C11C92D}"/>
              </a:ext>
            </a:extLst>
          </p:cNvPr>
          <p:cNvSpPr txBox="1"/>
          <p:nvPr/>
        </p:nvSpPr>
        <p:spPr>
          <a:xfrm>
            <a:off x="1292842" y="7955816"/>
            <a:ext cx="5133237" cy="584775"/>
          </a:xfrm>
          <a:prstGeom prst="rect">
            <a:avLst/>
          </a:prstGeom>
          <a:solidFill>
            <a:schemeClr val="bg1"/>
          </a:solidFill>
          <a:ln>
            <a:solidFill>
              <a:schemeClr val="tx1"/>
            </a:solidFill>
          </a:ln>
        </p:spPr>
        <p:txBody>
          <a:bodyPr wrap="square" rtlCol="0">
            <a:spAutoFit/>
          </a:bodyPr>
          <a:lstStyle/>
          <a:p>
            <a:pPr algn="ctr"/>
            <a:r>
              <a:rPr lang="en-US" sz="3200" b="1" i="1" dirty="0"/>
              <a:t>INTRODUCTORY  RITES</a:t>
            </a:r>
            <a:r>
              <a:rPr lang="en-US" sz="1400" dirty="0"/>
              <a:t> </a:t>
            </a:r>
          </a:p>
        </p:txBody>
      </p:sp>
      <p:sp>
        <p:nvSpPr>
          <p:cNvPr id="27" name="TextBox 26">
            <a:extLst>
              <a:ext uri="{FF2B5EF4-FFF2-40B4-BE49-F238E27FC236}">
                <a16:creationId xmlns:a16="http://schemas.microsoft.com/office/drawing/2014/main" id="{0933585E-F07A-09FF-709B-8AFB9B6D4A76}"/>
              </a:ext>
            </a:extLst>
          </p:cNvPr>
          <p:cNvSpPr txBox="1"/>
          <p:nvPr/>
        </p:nvSpPr>
        <p:spPr>
          <a:xfrm>
            <a:off x="814647" y="352661"/>
            <a:ext cx="6210098" cy="307777"/>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1400" b="1" i="1" dirty="0"/>
              <a:t>Introductory Rites (We gather as God’s people before His throne in heaven)</a:t>
            </a:r>
          </a:p>
        </p:txBody>
      </p:sp>
      <p:sp>
        <p:nvSpPr>
          <p:cNvPr id="2" name="TextBox 1">
            <a:extLst>
              <a:ext uri="{FF2B5EF4-FFF2-40B4-BE49-F238E27FC236}">
                <a16:creationId xmlns:a16="http://schemas.microsoft.com/office/drawing/2014/main" id="{AAC0DAA5-88E2-0CE3-FB06-D7939E3F4F23}"/>
              </a:ext>
            </a:extLst>
          </p:cNvPr>
          <p:cNvSpPr txBox="1"/>
          <p:nvPr/>
        </p:nvSpPr>
        <p:spPr>
          <a:xfrm>
            <a:off x="6949440" y="9349740"/>
            <a:ext cx="390698"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42913980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1466</TotalTime>
  <Words>6457</Words>
  <Application>Microsoft Office PowerPoint</Application>
  <PresentationFormat>Custom</PresentationFormat>
  <Paragraphs>421</Paragraphs>
  <Slides>36</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Aptos</vt:lpstr>
      <vt:lpstr>Aptos Display</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dc:creator>
  <cp:lastModifiedBy>Cristi Mourn</cp:lastModifiedBy>
  <cp:revision>127</cp:revision>
  <cp:lastPrinted>2025-12-31T21:23:51Z</cp:lastPrinted>
  <dcterms:created xsi:type="dcterms:W3CDTF">2025-10-15T21:23:06Z</dcterms:created>
  <dcterms:modified xsi:type="dcterms:W3CDTF">2026-02-04T16:44:01Z</dcterms:modified>
</cp:coreProperties>
</file>